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League Spartan" panose="020B0604020202020204" charset="0"/>
      <p:regular r:id="rId17"/>
    </p:embeddedFont>
    <p:embeddedFont>
      <p:font typeface="Montserrat Light" panose="00000400000000000000" pitchFamily="50" charset="0"/>
      <p:regular r:id="rId18"/>
    </p:embeddedFont>
    <p:embeddedFont>
      <p:font typeface="Burgues Script" panose="020B0604020202020204" charset="0"/>
      <p:regular r:id="rId19"/>
    </p:embeddedFont>
    <p:embeddedFont>
      <p:font typeface="Calibri" panose="020F0502020204030204" pitchFamily="34" charset="0"/>
      <p:regular r:id="rId20"/>
      <p:bold r:id="rId21"/>
      <p:italic r:id="rId22"/>
      <p:boldItalic r:id="rId23"/>
    </p:embeddedFont>
    <p:embeddedFont>
      <p:font typeface="Montserrat Light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3" d="100"/>
          <a:sy n="33" d="100"/>
        </p:scale>
        <p:origin x="1954" y="82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kaggle.com/datasets/thaweewatboy/thailand-road-accident-2019-2022?select=thai_road_accident_2019_2022.csv"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1.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8440301" y="-860481"/>
            <a:ext cx="9847699" cy="12007961"/>
            <a:chOff x="0" y="0"/>
            <a:chExt cx="2593633" cy="3162591"/>
          </a:xfrm>
        </p:grpSpPr>
        <p:sp>
          <p:nvSpPr>
            <p:cNvPr id="4" name="Freeform 4"/>
            <p:cNvSpPr/>
            <p:nvPr/>
          </p:nvSpPr>
          <p:spPr>
            <a:xfrm>
              <a:off x="0" y="0"/>
              <a:ext cx="2593633" cy="3162590"/>
            </a:xfrm>
            <a:custGeom>
              <a:avLst/>
              <a:gdLst/>
              <a:ahLst/>
              <a:cxnLst/>
              <a:rect l="l" t="t" r="r" b="b"/>
              <a:pathLst>
                <a:path w="2593633" h="3162590">
                  <a:moveTo>
                    <a:pt x="0" y="0"/>
                  </a:moveTo>
                  <a:lnTo>
                    <a:pt x="2593633" y="0"/>
                  </a:lnTo>
                  <a:lnTo>
                    <a:pt x="2593633" y="3162590"/>
                  </a:lnTo>
                  <a:lnTo>
                    <a:pt x="0" y="3162590"/>
                  </a:lnTo>
                  <a:close/>
                </a:path>
              </a:pathLst>
            </a:custGeom>
            <a:solidFill>
              <a:srgbClr val="15A2A2">
                <a:alpha val="83922"/>
              </a:srgbClr>
            </a:solidFill>
          </p:spPr>
        </p:sp>
        <p:sp>
          <p:nvSpPr>
            <p:cNvPr id="5" name="TextBox 5"/>
            <p:cNvSpPr txBox="1"/>
            <p:nvPr/>
          </p:nvSpPr>
          <p:spPr>
            <a:xfrm>
              <a:off x="0" y="-19050"/>
              <a:ext cx="2593633" cy="3181641"/>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6555638" y="715247"/>
            <a:ext cx="13688103" cy="432811"/>
            <a:chOff x="0" y="0"/>
            <a:chExt cx="2643395" cy="83583"/>
          </a:xfrm>
        </p:grpSpPr>
        <p:sp>
          <p:nvSpPr>
            <p:cNvPr id="7" name="Freeform 7"/>
            <p:cNvSpPr/>
            <p:nvPr/>
          </p:nvSpPr>
          <p:spPr>
            <a:xfrm>
              <a:off x="0" y="0"/>
              <a:ext cx="2643395" cy="83583"/>
            </a:xfrm>
            <a:custGeom>
              <a:avLst/>
              <a:gdLst/>
              <a:ahLst/>
              <a:cxnLst/>
              <a:rect l="l" t="t" r="r" b="b"/>
              <a:pathLst>
                <a:path w="2643395" h="83583">
                  <a:moveTo>
                    <a:pt x="0" y="0"/>
                  </a:moveTo>
                  <a:lnTo>
                    <a:pt x="2643395" y="0"/>
                  </a:lnTo>
                  <a:lnTo>
                    <a:pt x="2643395" y="83583"/>
                  </a:lnTo>
                  <a:lnTo>
                    <a:pt x="0" y="83583"/>
                  </a:lnTo>
                  <a:close/>
                </a:path>
              </a:pathLst>
            </a:custGeom>
            <a:solidFill>
              <a:srgbClr val="364B59"/>
            </a:solidFill>
            <a:ln w="123825" cap="sq">
              <a:solidFill>
                <a:srgbClr val="364B59"/>
              </a:solidFill>
              <a:prstDash val="solid"/>
              <a:miter/>
            </a:ln>
          </p:spPr>
        </p:sp>
        <p:sp>
          <p:nvSpPr>
            <p:cNvPr id="8" name="TextBox 8"/>
            <p:cNvSpPr txBox="1"/>
            <p:nvPr/>
          </p:nvSpPr>
          <p:spPr>
            <a:xfrm>
              <a:off x="0" y="-19050"/>
              <a:ext cx="2643395" cy="102633"/>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6555638" y="9041895"/>
            <a:ext cx="13688103" cy="432811"/>
            <a:chOff x="0" y="0"/>
            <a:chExt cx="2643395" cy="83583"/>
          </a:xfrm>
        </p:grpSpPr>
        <p:sp>
          <p:nvSpPr>
            <p:cNvPr id="10" name="Freeform 10"/>
            <p:cNvSpPr/>
            <p:nvPr/>
          </p:nvSpPr>
          <p:spPr>
            <a:xfrm>
              <a:off x="0" y="0"/>
              <a:ext cx="2643395" cy="83583"/>
            </a:xfrm>
            <a:custGeom>
              <a:avLst/>
              <a:gdLst/>
              <a:ahLst/>
              <a:cxnLst/>
              <a:rect l="l" t="t" r="r" b="b"/>
              <a:pathLst>
                <a:path w="2643395" h="83583">
                  <a:moveTo>
                    <a:pt x="0" y="0"/>
                  </a:moveTo>
                  <a:lnTo>
                    <a:pt x="2643395" y="0"/>
                  </a:lnTo>
                  <a:lnTo>
                    <a:pt x="2643395" y="83583"/>
                  </a:lnTo>
                  <a:lnTo>
                    <a:pt x="0" y="83583"/>
                  </a:lnTo>
                  <a:close/>
                </a:path>
              </a:pathLst>
            </a:custGeom>
            <a:solidFill>
              <a:srgbClr val="364B59"/>
            </a:solidFill>
            <a:ln w="123825" cap="sq">
              <a:solidFill>
                <a:srgbClr val="364B59"/>
              </a:solidFill>
              <a:prstDash val="solid"/>
              <a:miter/>
            </a:ln>
          </p:spPr>
        </p:sp>
        <p:sp>
          <p:nvSpPr>
            <p:cNvPr id="11" name="TextBox 11"/>
            <p:cNvSpPr txBox="1"/>
            <p:nvPr/>
          </p:nvSpPr>
          <p:spPr>
            <a:xfrm>
              <a:off x="0" y="-19050"/>
              <a:ext cx="2643395" cy="102633"/>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8869131" y="1354490"/>
            <a:ext cx="10962330" cy="7303653"/>
          </a:xfrm>
          <a:custGeom>
            <a:avLst/>
            <a:gdLst/>
            <a:ahLst/>
            <a:cxnLst/>
            <a:rect l="l" t="t" r="r" b="b"/>
            <a:pathLst>
              <a:path w="10962330" h="7303653">
                <a:moveTo>
                  <a:pt x="0" y="0"/>
                </a:moveTo>
                <a:lnTo>
                  <a:pt x="10962330" y="0"/>
                </a:lnTo>
                <a:lnTo>
                  <a:pt x="10962330" y="7303653"/>
                </a:lnTo>
                <a:lnTo>
                  <a:pt x="0" y="7303653"/>
                </a:lnTo>
                <a:lnTo>
                  <a:pt x="0" y="0"/>
                </a:lnTo>
                <a:close/>
              </a:path>
            </a:pathLst>
          </a:custGeom>
          <a:blipFill>
            <a:blip r:embed="rId3"/>
            <a:stretch>
              <a:fillRect/>
            </a:stretch>
          </a:blipFill>
        </p:spPr>
      </p:sp>
      <p:sp>
        <p:nvSpPr>
          <p:cNvPr id="13" name="TextBox 13"/>
          <p:cNvSpPr txBox="1"/>
          <p:nvPr/>
        </p:nvSpPr>
        <p:spPr>
          <a:xfrm>
            <a:off x="1028700" y="3157439"/>
            <a:ext cx="6794887" cy="2745555"/>
          </a:xfrm>
          <a:prstGeom prst="rect">
            <a:avLst/>
          </a:prstGeom>
        </p:spPr>
        <p:txBody>
          <a:bodyPr lIns="0" tIns="0" rIns="0" bIns="0" rtlCol="0" anchor="t">
            <a:spAutoFit/>
          </a:bodyPr>
          <a:lstStyle/>
          <a:p>
            <a:pPr marL="0" lvl="0" indent="0" algn="l">
              <a:lnSpc>
                <a:spcPts val="7332"/>
              </a:lnSpc>
              <a:spcBef>
                <a:spcPct val="0"/>
              </a:spcBef>
            </a:pPr>
            <a:r>
              <a:rPr lang="en-US" sz="5313" spc="74">
                <a:solidFill>
                  <a:srgbClr val="2C2D30"/>
                </a:solidFill>
                <a:latin typeface="League Spartan"/>
                <a:ea typeface="League Spartan"/>
                <a:cs typeface="League Spartan"/>
                <a:sym typeface="League Spartan"/>
              </a:rPr>
              <a:t>TRANSPORTATION SAFETY ANALYSIS IN THAILAND</a:t>
            </a:r>
          </a:p>
        </p:txBody>
      </p:sp>
      <p:sp>
        <p:nvSpPr>
          <p:cNvPr id="14" name="TextBox 14"/>
          <p:cNvSpPr txBox="1"/>
          <p:nvPr/>
        </p:nvSpPr>
        <p:spPr>
          <a:xfrm>
            <a:off x="1028700" y="6083585"/>
            <a:ext cx="6794887" cy="732790"/>
          </a:xfrm>
          <a:prstGeom prst="rect">
            <a:avLst/>
          </a:prstGeom>
        </p:spPr>
        <p:txBody>
          <a:bodyPr lIns="0" tIns="0" rIns="0" bIns="0" rtlCol="0" anchor="t">
            <a:spAutoFit/>
          </a:bodyPr>
          <a:lstStyle/>
          <a:p>
            <a:pPr algn="l">
              <a:lnSpc>
                <a:spcPts val="2989"/>
              </a:lnSpc>
              <a:spcBef>
                <a:spcPct val="0"/>
              </a:spcBef>
            </a:pPr>
            <a:r>
              <a:rPr lang="en-US" sz="2299">
                <a:solidFill>
                  <a:srgbClr val="2C2D30"/>
                </a:solidFill>
                <a:latin typeface="Montserrat Light"/>
                <a:ea typeface="Montserrat Light"/>
                <a:cs typeface="Montserrat Light"/>
                <a:sym typeface="Montserrat Light"/>
              </a:rPr>
              <a:t>Investigating Patterns and Risk Factors in Road Accidents</a:t>
            </a:r>
          </a:p>
        </p:txBody>
      </p:sp>
      <p:sp>
        <p:nvSpPr>
          <p:cNvPr id="15" name="TextBox 15"/>
          <p:cNvSpPr txBox="1"/>
          <p:nvPr/>
        </p:nvSpPr>
        <p:spPr>
          <a:xfrm>
            <a:off x="1028700" y="7562105"/>
            <a:ext cx="6794887" cy="715010"/>
          </a:xfrm>
          <a:prstGeom prst="rect">
            <a:avLst/>
          </a:prstGeom>
        </p:spPr>
        <p:txBody>
          <a:bodyPr lIns="0" tIns="0" rIns="0" bIns="0" rtlCol="0" anchor="t">
            <a:spAutoFit/>
          </a:bodyPr>
          <a:lstStyle/>
          <a:p>
            <a:pPr algn="l">
              <a:lnSpc>
                <a:spcPts val="2859"/>
              </a:lnSpc>
              <a:spcBef>
                <a:spcPct val="0"/>
              </a:spcBef>
            </a:pPr>
            <a:r>
              <a:rPr lang="en-US" sz="2199">
                <a:solidFill>
                  <a:srgbClr val="2C2D30"/>
                </a:solidFill>
                <a:latin typeface="Montserrat Light"/>
                <a:ea typeface="Montserrat Light"/>
                <a:cs typeface="Montserrat Light"/>
                <a:sym typeface="Montserrat Light"/>
              </a:rPr>
              <a:t>Presented by: Group 15 (Transportation) TDI</a:t>
            </a:r>
          </a:p>
          <a:p>
            <a:pPr algn="l">
              <a:lnSpc>
                <a:spcPts val="2859"/>
              </a:lnSpc>
              <a:spcBef>
                <a:spcPct val="0"/>
              </a:spcBef>
            </a:pPr>
            <a:r>
              <a:rPr lang="en-US" sz="2199">
                <a:solidFill>
                  <a:srgbClr val="2C2D30"/>
                </a:solidFill>
                <a:latin typeface="Montserrat Light"/>
                <a:ea typeface="Montserrat Light"/>
                <a:cs typeface="Montserrat Light"/>
                <a:sym typeface="Montserrat Light"/>
              </a:rPr>
              <a:t>December, 2024.</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5A2A2"/>
        </a:solidFill>
        <a:effectLst/>
      </p:bgPr>
    </p:bg>
    <p:spTree>
      <p:nvGrpSpPr>
        <p:cNvPr id="1" name=""/>
        <p:cNvGrpSpPr/>
        <p:nvPr/>
      </p:nvGrpSpPr>
      <p:grpSpPr>
        <a:xfrm>
          <a:off x="0" y="0"/>
          <a:ext cx="0" cy="0"/>
          <a:chOff x="0" y="0"/>
          <a:chExt cx="0" cy="0"/>
        </a:xfrm>
      </p:grpSpPr>
      <p:sp>
        <p:nvSpPr>
          <p:cNvPr id="2" name="TextBox 2"/>
          <p:cNvSpPr txBox="1"/>
          <p:nvPr/>
        </p:nvSpPr>
        <p:spPr>
          <a:xfrm>
            <a:off x="2065718" y="2460028"/>
            <a:ext cx="9177245" cy="7312719"/>
          </a:xfrm>
          <a:prstGeom prst="rect">
            <a:avLst/>
          </a:prstGeom>
        </p:spPr>
        <p:txBody>
          <a:bodyPr lIns="0" tIns="0" rIns="0" bIns="0" rtlCol="0" anchor="t">
            <a:spAutoFit/>
          </a:bodyPr>
          <a:lstStyle/>
          <a:p>
            <a:pPr marL="0" lvl="0" indent="0" algn="just">
              <a:lnSpc>
                <a:spcPts val="5324"/>
              </a:lnSpc>
              <a:spcBef>
                <a:spcPct val="0"/>
              </a:spcBef>
            </a:pPr>
            <a:r>
              <a:rPr lang="en-US" sz="3858" spc="378">
                <a:solidFill>
                  <a:srgbClr val="FFFFFF"/>
                </a:solidFill>
                <a:latin typeface="Montserrat Light"/>
                <a:ea typeface="Montserrat Light"/>
                <a:cs typeface="Montserrat Light"/>
                <a:sym typeface="Montserrat Light"/>
              </a:rPr>
              <a:t>This tree map is interpreted from the size and placement of province. It reveals that Bangkok has the highest number of accidents, this could be as a result of high population density being the most populous city in Thailand with millions of residents and a constant influx of commuters and tourists.</a:t>
            </a:r>
          </a:p>
        </p:txBody>
      </p:sp>
      <p:sp>
        <p:nvSpPr>
          <p:cNvPr id="3" name="Freeform 3"/>
          <p:cNvSpPr/>
          <p:nvPr/>
        </p:nvSpPr>
        <p:spPr>
          <a:xfrm>
            <a:off x="11919519" y="2526703"/>
            <a:ext cx="5173134" cy="6945602"/>
          </a:xfrm>
          <a:custGeom>
            <a:avLst/>
            <a:gdLst/>
            <a:ahLst/>
            <a:cxnLst/>
            <a:rect l="l" t="t" r="r" b="b"/>
            <a:pathLst>
              <a:path w="5173134" h="6945602">
                <a:moveTo>
                  <a:pt x="0" y="0"/>
                </a:moveTo>
                <a:lnTo>
                  <a:pt x="5173134" y="0"/>
                </a:lnTo>
                <a:lnTo>
                  <a:pt x="5173134" y="6945602"/>
                </a:lnTo>
                <a:lnTo>
                  <a:pt x="0" y="6945602"/>
                </a:lnTo>
                <a:lnTo>
                  <a:pt x="0" y="0"/>
                </a:lnTo>
                <a:close/>
              </a:path>
            </a:pathLst>
          </a:custGeom>
          <a:blipFill>
            <a:blip r:embed="rId2"/>
            <a:stretch>
              <a:fillRect/>
            </a:stretch>
          </a:blipFill>
        </p:spPr>
      </p:sp>
      <p:sp>
        <p:nvSpPr>
          <p:cNvPr id="4" name="TextBox 4"/>
          <p:cNvSpPr txBox="1"/>
          <p:nvPr/>
        </p:nvSpPr>
        <p:spPr>
          <a:xfrm>
            <a:off x="4600386" y="1013549"/>
            <a:ext cx="7832412" cy="572770"/>
          </a:xfrm>
          <a:prstGeom prst="rect">
            <a:avLst/>
          </a:prstGeom>
        </p:spPr>
        <p:txBody>
          <a:bodyPr lIns="0" tIns="0" rIns="0" bIns="0" rtlCol="0" anchor="t">
            <a:spAutoFit/>
          </a:bodyPr>
          <a:lstStyle/>
          <a:p>
            <a:pPr algn="l">
              <a:lnSpc>
                <a:spcPts val="4419"/>
              </a:lnSpc>
              <a:spcBef>
                <a:spcPct val="0"/>
              </a:spcBef>
            </a:pPr>
            <a:r>
              <a:rPr lang="en-US" sz="3399" b="1">
                <a:solidFill>
                  <a:srgbClr val="FFFFFF"/>
                </a:solidFill>
                <a:latin typeface="Montserrat Light Bold"/>
                <a:ea typeface="Montserrat Light Bold"/>
                <a:cs typeface="Montserrat Light Bold"/>
                <a:sym typeface="Montserrat Light Bold"/>
              </a:rPr>
              <a:t> Top 5 Accident by Province: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grpSp>
        <p:nvGrpSpPr>
          <p:cNvPr id="2" name="Group 2"/>
          <p:cNvGrpSpPr/>
          <p:nvPr/>
        </p:nvGrpSpPr>
        <p:grpSpPr>
          <a:xfrm>
            <a:off x="-4343400" y="669498"/>
            <a:ext cx="18484170" cy="3340680"/>
            <a:chOff x="0" y="-19050"/>
            <a:chExt cx="4281590" cy="773820"/>
          </a:xfrm>
        </p:grpSpPr>
        <p:sp>
          <p:nvSpPr>
            <p:cNvPr id="3" name="Freeform 3"/>
            <p:cNvSpPr/>
            <p:nvPr/>
          </p:nvSpPr>
          <p:spPr>
            <a:xfrm>
              <a:off x="0" y="0"/>
              <a:ext cx="4281590" cy="754770"/>
            </a:xfrm>
            <a:custGeom>
              <a:avLst/>
              <a:gdLst/>
              <a:ahLst/>
              <a:cxnLst/>
              <a:rect l="l" t="t" r="r" b="b"/>
              <a:pathLst>
                <a:path w="4281590" h="754770">
                  <a:moveTo>
                    <a:pt x="0" y="0"/>
                  </a:moveTo>
                  <a:lnTo>
                    <a:pt x="4078390" y="0"/>
                  </a:lnTo>
                  <a:lnTo>
                    <a:pt x="4281590" y="377385"/>
                  </a:lnTo>
                  <a:lnTo>
                    <a:pt x="4078390" y="754770"/>
                  </a:lnTo>
                  <a:lnTo>
                    <a:pt x="0" y="754770"/>
                  </a:lnTo>
                  <a:lnTo>
                    <a:pt x="203200" y="377385"/>
                  </a:lnTo>
                  <a:lnTo>
                    <a:pt x="0" y="0"/>
                  </a:lnTo>
                  <a:close/>
                </a:path>
              </a:pathLst>
            </a:custGeom>
            <a:solidFill>
              <a:srgbClr val="15A2A2">
                <a:alpha val="83922"/>
              </a:srgbClr>
            </a:solidFill>
            <a:ln cap="sq">
              <a:noFill/>
              <a:prstDash val="solid"/>
              <a:miter/>
            </a:ln>
          </p:spPr>
        </p:sp>
        <p:sp>
          <p:nvSpPr>
            <p:cNvPr id="4" name="TextBox 4"/>
            <p:cNvSpPr txBox="1"/>
            <p:nvPr/>
          </p:nvSpPr>
          <p:spPr>
            <a:xfrm>
              <a:off x="177800" y="-19050"/>
              <a:ext cx="4027590" cy="77382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7820368" y="4335782"/>
            <a:ext cx="10183093" cy="4574960"/>
          </a:xfrm>
          <a:custGeom>
            <a:avLst/>
            <a:gdLst/>
            <a:ahLst/>
            <a:cxnLst/>
            <a:rect l="l" t="t" r="r" b="b"/>
            <a:pathLst>
              <a:path w="10183093" h="4574960">
                <a:moveTo>
                  <a:pt x="0" y="0"/>
                </a:moveTo>
                <a:lnTo>
                  <a:pt x="10183093" y="0"/>
                </a:lnTo>
                <a:lnTo>
                  <a:pt x="10183093" y="4574960"/>
                </a:lnTo>
                <a:lnTo>
                  <a:pt x="0" y="4574960"/>
                </a:lnTo>
                <a:lnTo>
                  <a:pt x="0" y="0"/>
                </a:lnTo>
                <a:close/>
              </a:path>
            </a:pathLst>
          </a:custGeom>
          <a:blipFill>
            <a:blip r:embed="rId2"/>
            <a:stretch>
              <a:fillRect t="-2" b="-699"/>
            </a:stretch>
          </a:blipFill>
        </p:spPr>
      </p:sp>
      <p:sp>
        <p:nvSpPr>
          <p:cNvPr id="6" name="TextBox 6"/>
          <p:cNvSpPr txBox="1"/>
          <p:nvPr/>
        </p:nvSpPr>
        <p:spPr>
          <a:xfrm>
            <a:off x="1729215" y="1829826"/>
            <a:ext cx="12123690" cy="1482434"/>
          </a:xfrm>
          <a:prstGeom prst="rect">
            <a:avLst/>
          </a:prstGeom>
        </p:spPr>
        <p:txBody>
          <a:bodyPr lIns="0" tIns="0" rIns="0" bIns="0" rtlCol="0" anchor="t">
            <a:spAutoFit/>
          </a:bodyPr>
          <a:lstStyle/>
          <a:p>
            <a:pPr marL="0" lvl="0" indent="0" algn="l">
              <a:lnSpc>
                <a:spcPts val="5959"/>
              </a:lnSpc>
              <a:spcBef>
                <a:spcPct val="0"/>
              </a:spcBef>
            </a:pPr>
            <a:r>
              <a:rPr lang="en-US" sz="4318" spc="60">
                <a:solidFill>
                  <a:srgbClr val="FEFFFF"/>
                </a:solidFill>
                <a:latin typeface="League Spartan"/>
                <a:ea typeface="League Spartan"/>
                <a:cs typeface="League Spartan"/>
                <a:sym typeface="League Spartan"/>
              </a:rPr>
              <a:t>Total number of accidents by a year of incident:</a:t>
            </a:r>
          </a:p>
        </p:txBody>
      </p:sp>
      <p:sp>
        <p:nvSpPr>
          <p:cNvPr id="7" name="TextBox 7"/>
          <p:cNvSpPr txBox="1"/>
          <p:nvPr/>
        </p:nvSpPr>
        <p:spPr>
          <a:xfrm>
            <a:off x="1729215" y="4383764"/>
            <a:ext cx="6941274" cy="4852582"/>
          </a:xfrm>
          <a:prstGeom prst="rect">
            <a:avLst/>
          </a:prstGeom>
        </p:spPr>
        <p:txBody>
          <a:bodyPr lIns="0" tIns="0" rIns="0" bIns="0" rtlCol="0" anchor="t">
            <a:spAutoFit/>
          </a:bodyPr>
          <a:lstStyle/>
          <a:p>
            <a:pPr algn="l">
              <a:lnSpc>
                <a:spcPts val="4957"/>
              </a:lnSpc>
            </a:pPr>
            <a:r>
              <a:rPr lang="en-US" sz="3592" spc="352">
                <a:solidFill>
                  <a:srgbClr val="231F20"/>
                </a:solidFill>
                <a:latin typeface="Montserrat Light"/>
                <a:ea typeface="Montserrat Light"/>
                <a:cs typeface="Montserrat Light"/>
                <a:sym typeface="Montserrat Light"/>
              </a:rPr>
              <a:t>This area chart reveals that year 2020 experienced an usual peak of accidents, this could be as a result of the impact of the covid-19 pandemic.</a:t>
            </a:r>
          </a:p>
          <a:p>
            <a:pPr marL="0" lvl="0" indent="0" algn="l">
              <a:lnSpc>
                <a:spcPts val="3716"/>
              </a:lnSpc>
              <a:spcBef>
                <a:spcPct val="0"/>
              </a:spcBef>
            </a:pPr>
            <a:endParaRPr lang="en-US" sz="3592" spc="352">
              <a:solidFill>
                <a:srgbClr val="231F20"/>
              </a:solidFill>
              <a:latin typeface="Montserrat Light"/>
              <a:ea typeface="Montserrat Light"/>
              <a:cs typeface="Montserrat Light"/>
              <a:sym typeface="Montserrat Ligh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grpSp>
        <p:nvGrpSpPr>
          <p:cNvPr id="2" name="Group 2"/>
          <p:cNvGrpSpPr/>
          <p:nvPr/>
        </p:nvGrpSpPr>
        <p:grpSpPr>
          <a:xfrm>
            <a:off x="0" y="-90415"/>
            <a:ext cx="18288000" cy="6238957"/>
            <a:chOff x="0" y="0"/>
            <a:chExt cx="4418801" cy="1385808"/>
          </a:xfrm>
        </p:grpSpPr>
        <p:sp>
          <p:nvSpPr>
            <p:cNvPr id="3" name="Freeform 3"/>
            <p:cNvSpPr/>
            <p:nvPr/>
          </p:nvSpPr>
          <p:spPr>
            <a:xfrm>
              <a:off x="0" y="0"/>
              <a:ext cx="4418801" cy="1385808"/>
            </a:xfrm>
            <a:custGeom>
              <a:avLst/>
              <a:gdLst/>
              <a:ahLst/>
              <a:cxnLst/>
              <a:rect l="l" t="t" r="r" b="b"/>
              <a:pathLst>
                <a:path w="4418801" h="1385808">
                  <a:moveTo>
                    <a:pt x="0" y="0"/>
                  </a:moveTo>
                  <a:lnTo>
                    <a:pt x="4418801" y="0"/>
                  </a:lnTo>
                  <a:lnTo>
                    <a:pt x="4418801" y="1385808"/>
                  </a:lnTo>
                  <a:lnTo>
                    <a:pt x="0" y="1385808"/>
                  </a:lnTo>
                  <a:close/>
                </a:path>
              </a:pathLst>
            </a:custGeom>
            <a:solidFill>
              <a:srgbClr val="15A2A2">
                <a:alpha val="83922"/>
              </a:srgbClr>
            </a:solidFill>
            <a:ln cap="sq">
              <a:noFill/>
              <a:prstDash val="solid"/>
              <a:miter/>
            </a:ln>
          </p:spPr>
        </p:sp>
        <p:sp>
          <p:nvSpPr>
            <p:cNvPr id="4" name="TextBox 4"/>
            <p:cNvSpPr txBox="1"/>
            <p:nvPr/>
          </p:nvSpPr>
          <p:spPr>
            <a:xfrm>
              <a:off x="0" y="-19050"/>
              <a:ext cx="4418801" cy="140485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13408287" y="7389184"/>
            <a:ext cx="3837743" cy="757954"/>
          </a:xfrm>
          <a:custGeom>
            <a:avLst/>
            <a:gdLst/>
            <a:ahLst/>
            <a:cxnLst/>
            <a:rect l="l" t="t" r="r" b="b"/>
            <a:pathLst>
              <a:path w="3837743" h="757954">
                <a:moveTo>
                  <a:pt x="0" y="0"/>
                </a:moveTo>
                <a:lnTo>
                  <a:pt x="3837742" y="0"/>
                </a:lnTo>
                <a:lnTo>
                  <a:pt x="3837742" y="757954"/>
                </a:lnTo>
                <a:lnTo>
                  <a:pt x="0" y="757954"/>
                </a:lnTo>
                <a:lnTo>
                  <a:pt x="0" y="0"/>
                </a:lnTo>
                <a:close/>
              </a:path>
            </a:pathLst>
          </a:custGeom>
          <a:blipFill>
            <a:blip r:embed="rId2"/>
            <a:stretch>
              <a:fillRect/>
            </a:stretch>
          </a:blipFill>
        </p:spPr>
      </p:sp>
      <p:grpSp>
        <p:nvGrpSpPr>
          <p:cNvPr id="6" name="Group 6"/>
          <p:cNvGrpSpPr/>
          <p:nvPr/>
        </p:nvGrpSpPr>
        <p:grpSpPr>
          <a:xfrm>
            <a:off x="13450410" y="4114075"/>
            <a:ext cx="3782481" cy="3782481"/>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28755" r="-28755"/>
              </a:stretch>
            </a:blipFill>
          </p:spPr>
        </p:sp>
      </p:grpSp>
      <p:sp>
        <p:nvSpPr>
          <p:cNvPr id="8" name="TextBox 8"/>
          <p:cNvSpPr txBox="1"/>
          <p:nvPr/>
        </p:nvSpPr>
        <p:spPr>
          <a:xfrm>
            <a:off x="1055109" y="2730001"/>
            <a:ext cx="11379681" cy="7279580"/>
          </a:xfrm>
          <a:prstGeom prst="rect">
            <a:avLst/>
          </a:prstGeom>
        </p:spPr>
        <p:txBody>
          <a:bodyPr lIns="0" tIns="0" rIns="0" bIns="0" rtlCol="0" anchor="t">
            <a:spAutoFit/>
          </a:bodyPr>
          <a:lstStyle/>
          <a:p>
            <a:pPr marL="696248" lvl="1" indent="-348124" algn="l">
              <a:lnSpc>
                <a:spcPts val="4450"/>
              </a:lnSpc>
              <a:buFont typeface="Arial"/>
              <a:buChar char="•"/>
            </a:pPr>
            <a:r>
              <a:rPr lang="en-US" sz="3224" spc="125">
                <a:solidFill>
                  <a:srgbClr val="231F20"/>
                </a:solidFill>
                <a:latin typeface="Montserrat Light"/>
                <a:ea typeface="Montserrat Light"/>
                <a:cs typeface="Montserrat Light"/>
                <a:sym typeface="Montserrat Light"/>
              </a:rPr>
              <a:t>Morning rush hours cause the highest number of accidents due to traffic congestion.</a:t>
            </a:r>
          </a:p>
          <a:p>
            <a:pPr algn="l">
              <a:lnSpc>
                <a:spcPts val="4450"/>
              </a:lnSpc>
            </a:pPr>
            <a:endParaRPr lang="en-US" sz="3224" spc="125">
              <a:solidFill>
                <a:srgbClr val="231F20"/>
              </a:solidFill>
              <a:latin typeface="Montserrat Light"/>
              <a:ea typeface="Montserrat Light"/>
              <a:cs typeface="Montserrat Light"/>
              <a:sym typeface="Montserrat Light"/>
            </a:endParaRPr>
          </a:p>
          <a:p>
            <a:pPr marL="696248" lvl="1" indent="-348124" algn="l">
              <a:lnSpc>
                <a:spcPts val="4450"/>
              </a:lnSpc>
              <a:buFont typeface="Arial"/>
              <a:buChar char="•"/>
            </a:pPr>
            <a:r>
              <a:rPr lang="en-US" sz="3224" spc="125">
                <a:solidFill>
                  <a:srgbClr val="231F20"/>
                </a:solidFill>
                <a:latin typeface="Montserrat Light"/>
                <a:ea typeface="Montserrat Light"/>
                <a:cs typeface="Montserrat Light"/>
                <a:sym typeface="Montserrat Light"/>
              </a:rPr>
              <a:t>Rollovers on straight roads lead to the most injuries while rear-end collisions result in the highest fatalities. </a:t>
            </a:r>
          </a:p>
          <a:p>
            <a:pPr algn="l">
              <a:lnSpc>
                <a:spcPts val="4450"/>
              </a:lnSpc>
            </a:pPr>
            <a:endParaRPr lang="en-US" sz="3224" spc="125">
              <a:solidFill>
                <a:srgbClr val="231F20"/>
              </a:solidFill>
              <a:latin typeface="Montserrat Light"/>
              <a:ea typeface="Montserrat Light"/>
              <a:cs typeface="Montserrat Light"/>
              <a:sym typeface="Montserrat Light"/>
            </a:endParaRPr>
          </a:p>
          <a:p>
            <a:pPr marL="696248" lvl="1" indent="-348124" algn="l">
              <a:lnSpc>
                <a:spcPts val="4450"/>
              </a:lnSpc>
              <a:buFont typeface="Arial"/>
              <a:buChar char="•"/>
            </a:pPr>
            <a:r>
              <a:rPr lang="en-US" sz="3224" spc="125">
                <a:solidFill>
                  <a:srgbClr val="231F20"/>
                </a:solidFill>
                <a:latin typeface="Montserrat Light"/>
                <a:ea typeface="Montserrat Light"/>
                <a:cs typeface="Montserrat Light"/>
                <a:sym typeface="Montserrat Light"/>
              </a:rPr>
              <a:t>Four- wheel trucks are involving in the most accidents, followed by private cars and motorcycles.</a:t>
            </a:r>
          </a:p>
          <a:p>
            <a:pPr algn="l">
              <a:lnSpc>
                <a:spcPts val="4450"/>
              </a:lnSpc>
            </a:pPr>
            <a:endParaRPr lang="en-US" sz="3224" spc="125">
              <a:solidFill>
                <a:srgbClr val="231F20"/>
              </a:solidFill>
              <a:latin typeface="Montserrat Light"/>
              <a:ea typeface="Montserrat Light"/>
              <a:cs typeface="Montserrat Light"/>
              <a:sym typeface="Montserrat Light"/>
            </a:endParaRPr>
          </a:p>
          <a:p>
            <a:pPr marL="696248" lvl="1" indent="-348124" algn="l">
              <a:lnSpc>
                <a:spcPts val="4450"/>
              </a:lnSpc>
              <a:buFont typeface="Arial"/>
              <a:buChar char="•"/>
            </a:pPr>
            <a:r>
              <a:rPr lang="en-US" sz="3224" spc="125">
                <a:solidFill>
                  <a:srgbClr val="231F20"/>
                </a:solidFill>
                <a:latin typeface="Montserrat Light"/>
                <a:ea typeface="Montserrat Light"/>
                <a:cs typeface="Montserrat Light"/>
                <a:sym typeface="Montserrat Light"/>
              </a:rPr>
              <a:t>Bangkok city experiences the highest accident rate, due to its population density.</a:t>
            </a:r>
          </a:p>
        </p:txBody>
      </p:sp>
      <p:sp>
        <p:nvSpPr>
          <p:cNvPr id="9" name="TextBox 9"/>
          <p:cNvSpPr txBox="1"/>
          <p:nvPr/>
        </p:nvSpPr>
        <p:spPr>
          <a:xfrm>
            <a:off x="1028700" y="1339304"/>
            <a:ext cx="7515792" cy="947162"/>
          </a:xfrm>
          <a:prstGeom prst="rect">
            <a:avLst/>
          </a:prstGeom>
        </p:spPr>
        <p:txBody>
          <a:bodyPr lIns="0" tIns="0" rIns="0" bIns="0" rtlCol="0" anchor="t">
            <a:spAutoFit/>
          </a:bodyPr>
          <a:lstStyle/>
          <a:p>
            <a:pPr marL="0" lvl="0" indent="0" algn="l">
              <a:lnSpc>
                <a:spcPts val="7797"/>
              </a:lnSpc>
              <a:spcBef>
                <a:spcPct val="0"/>
              </a:spcBef>
            </a:pPr>
            <a:r>
              <a:rPr lang="en-US" sz="5650" spc="79">
                <a:solidFill>
                  <a:srgbClr val="2C2D30"/>
                </a:solidFill>
                <a:latin typeface="League Spartan"/>
                <a:ea typeface="League Spartan"/>
                <a:cs typeface="League Spartan"/>
                <a:sym typeface="League Spartan"/>
              </a:rPr>
              <a:t>Insight summary:</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1934" r="-35449" b="-38648"/>
            </a:stretch>
          </a:blipFill>
        </p:spPr>
      </p:sp>
      <p:grpSp>
        <p:nvGrpSpPr>
          <p:cNvPr id="3" name="Group 3"/>
          <p:cNvGrpSpPr/>
          <p:nvPr/>
        </p:nvGrpSpPr>
        <p:grpSpPr>
          <a:xfrm>
            <a:off x="0" y="0"/>
            <a:ext cx="18288000" cy="3112125"/>
            <a:chOff x="0" y="0"/>
            <a:chExt cx="5228263" cy="895398"/>
          </a:xfrm>
        </p:grpSpPr>
        <p:sp>
          <p:nvSpPr>
            <p:cNvPr id="4" name="Freeform 4"/>
            <p:cNvSpPr/>
            <p:nvPr/>
          </p:nvSpPr>
          <p:spPr>
            <a:xfrm>
              <a:off x="0" y="0"/>
              <a:ext cx="5228263" cy="895398"/>
            </a:xfrm>
            <a:custGeom>
              <a:avLst/>
              <a:gdLst/>
              <a:ahLst/>
              <a:cxnLst/>
              <a:rect l="l" t="t" r="r" b="b"/>
              <a:pathLst>
                <a:path w="5228263" h="895398">
                  <a:moveTo>
                    <a:pt x="0" y="0"/>
                  </a:moveTo>
                  <a:lnTo>
                    <a:pt x="5228263" y="0"/>
                  </a:lnTo>
                  <a:lnTo>
                    <a:pt x="5228263" y="895398"/>
                  </a:lnTo>
                  <a:lnTo>
                    <a:pt x="0" y="895398"/>
                  </a:lnTo>
                  <a:close/>
                </a:path>
              </a:pathLst>
            </a:custGeom>
            <a:solidFill>
              <a:srgbClr val="172738"/>
            </a:solidFill>
          </p:spPr>
        </p:sp>
        <p:sp>
          <p:nvSpPr>
            <p:cNvPr id="5" name="TextBox 5"/>
            <p:cNvSpPr txBox="1"/>
            <p:nvPr/>
          </p:nvSpPr>
          <p:spPr>
            <a:xfrm>
              <a:off x="0" y="-19050"/>
              <a:ext cx="5228263" cy="914448"/>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5386104" y="1602180"/>
            <a:ext cx="7515792" cy="947162"/>
          </a:xfrm>
          <a:prstGeom prst="rect">
            <a:avLst/>
          </a:prstGeom>
        </p:spPr>
        <p:txBody>
          <a:bodyPr lIns="0" tIns="0" rIns="0" bIns="0" rtlCol="0" anchor="t">
            <a:spAutoFit/>
          </a:bodyPr>
          <a:lstStyle/>
          <a:p>
            <a:pPr marL="0" lvl="0" indent="0" algn="ctr">
              <a:lnSpc>
                <a:spcPts val="7797"/>
              </a:lnSpc>
              <a:spcBef>
                <a:spcPct val="0"/>
              </a:spcBef>
            </a:pPr>
            <a:r>
              <a:rPr lang="en-US" sz="5650" spc="79">
                <a:solidFill>
                  <a:srgbClr val="FFFFFF"/>
                </a:solidFill>
                <a:latin typeface="League Spartan"/>
                <a:ea typeface="League Spartan"/>
                <a:cs typeface="League Spartan"/>
                <a:sym typeface="League Spartan"/>
              </a:rPr>
              <a:t>Recommendations:</a:t>
            </a:r>
          </a:p>
        </p:txBody>
      </p:sp>
      <p:grpSp>
        <p:nvGrpSpPr>
          <p:cNvPr id="7" name="Group 7"/>
          <p:cNvGrpSpPr/>
          <p:nvPr/>
        </p:nvGrpSpPr>
        <p:grpSpPr>
          <a:xfrm>
            <a:off x="557903" y="3332272"/>
            <a:ext cx="4130575" cy="5926028"/>
            <a:chOff x="0" y="0"/>
            <a:chExt cx="917491" cy="1316300"/>
          </a:xfrm>
        </p:grpSpPr>
        <p:sp>
          <p:nvSpPr>
            <p:cNvPr id="8" name="Freeform 8"/>
            <p:cNvSpPr/>
            <p:nvPr/>
          </p:nvSpPr>
          <p:spPr>
            <a:xfrm>
              <a:off x="0" y="0"/>
              <a:ext cx="917491" cy="1316300"/>
            </a:xfrm>
            <a:custGeom>
              <a:avLst/>
              <a:gdLst/>
              <a:ahLst/>
              <a:cxnLst/>
              <a:rect l="l" t="t" r="r" b="b"/>
              <a:pathLst>
                <a:path w="917491" h="1316300">
                  <a:moveTo>
                    <a:pt x="0" y="0"/>
                  </a:moveTo>
                  <a:lnTo>
                    <a:pt x="917491" y="0"/>
                  </a:lnTo>
                  <a:lnTo>
                    <a:pt x="917491" y="1316300"/>
                  </a:lnTo>
                  <a:lnTo>
                    <a:pt x="0" y="1316300"/>
                  </a:lnTo>
                  <a:close/>
                </a:path>
              </a:pathLst>
            </a:custGeom>
            <a:solidFill>
              <a:srgbClr val="15A2A2">
                <a:alpha val="83922"/>
              </a:srgbClr>
            </a:solidFill>
            <a:ln cap="sq">
              <a:noFill/>
              <a:prstDash val="solid"/>
              <a:miter/>
            </a:ln>
          </p:spPr>
        </p:sp>
        <p:sp>
          <p:nvSpPr>
            <p:cNvPr id="9" name="TextBox 9"/>
            <p:cNvSpPr txBox="1"/>
            <p:nvPr/>
          </p:nvSpPr>
          <p:spPr>
            <a:xfrm>
              <a:off x="0" y="-19050"/>
              <a:ext cx="917491" cy="1335350"/>
            </a:xfrm>
            <a:prstGeom prst="rect">
              <a:avLst/>
            </a:prstGeom>
          </p:spPr>
          <p:txBody>
            <a:bodyPr lIns="50800" tIns="50800" rIns="50800" bIns="50800" rtlCol="0" anchor="ctr"/>
            <a:lstStyle/>
            <a:p>
              <a:pPr marL="0" lvl="0" indent="0" algn="ctr">
                <a:lnSpc>
                  <a:spcPts val="2340"/>
                </a:lnSpc>
                <a:spcBef>
                  <a:spcPct val="0"/>
                </a:spcBef>
              </a:pPr>
              <a:endParaRPr/>
            </a:p>
          </p:txBody>
        </p:sp>
      </p:grpSp>
      <p:sp>
        <p:nvSpPr>
          <p:cNvPr id="10" name="TextBox 10"/>
          <p:cNvSpPr txBox="1"/>
          <p:nvPr/>
        </p:nvSpPr>
        <p:spPr>
          <a:xfrm>
            <a:off x="810824" y="3428870"/>
            <a:ext cx="3624733" cy="5760043"/>
          </a:xfrm>
          <a:prstGeom prst="rect">
            <a:avLst/>
          </a:prstGeom>
        </p:spPr>
        <p:txBody>
          <a:bodyPr lIns="0" tIns="0" rIns="0" bIns="0" rtlCol="0" anchor="t">
            <a:spAutoFit/>
          </a:bodyPr>
          <a:lstStyle/>
          <a:p>
            <a:pPr marL="604516" lvl="1" indent="-302258" algn="ctr">
              <a:lnSpc>
                <a:spcPts val="4171"/>
              </a:lnSpc>
              <a:buFont typeface="Arial"/>
              <a:buChar char="•"/>
            </a:pPr>
            <a:r>
              <a:rPr lang="en-US" sz="2799" b="1">
                <a:solidFill>
                  <a:srgbClr val="231F20"/>
                </a:solidFill>
                <a:latin typeface="Montserrat Light Bold"/>
                <a:ea typeface="Montserrat Light Bold"/>
                <a:cs typeface="Montserrat Light Bold"/>
                <a:sym typeface="Montserrat Light Bold"/>
              </a:rPr>
              <a:t>Improve Traffic Management:</a:t>
            </a:r>
          </a:p>
          <a:p>
            <a:pPr algn="ctr">
              <a:lnSpc>
                <a:spcPts val="4171"/>
              </a:lnSpc>
            </a:pPr>
            <a:r>
              <a:rPr lang="en-US" sz="2799">
                <a:solidFill>
                  <a:srgbClr val="231F20"/>
                </a:solidFill>
                <a:latin typeface="Montserrat Light"/>
                <a:ea typeface="Montserrat Light"/>
                <a:cs typeface="Montserrat Light"/>
                <a:sym typeface="Montserrat Light"/>
              </a:rPr>
              <a:t>Synchronizing traffic lights and introducing bus and carpool lanes can help reduce morning congestion and the high number of accidents.</a:t>
            </a:r>
          </a:p>
        </p:txBody>
      </p:sp>
      <p:grpSp>
        <p:nvGrpSpPr>
          <p:cNvPr id="11" name="Group 11"/>
          <p:cNvGrpSpPr/>
          <p:nvPr/>
        </p:nvGrpSpPr>
        <p:grpSpPr>
          <a:xfrm>
            <a:off x="4958333" y="3332272"/>
            <a:ext cx="4130575" cy="5926028"/>
            <a:chOff x="0" y="0"/>
            <a:chExt cx="917491" cy="1316300"/>
          </a:xfrm>
        </p:grpSpPr>
        <p:sp>
          <p:nvSpPr>
            <p:cNvPr id="12" name="Freeform 12"/>
            <p:cNvSpPr/>
            <p:nvPr/>
          </p:nvSpPr>
          <p:spPr>
            <a:xfrm>
              <a:off x="0" y="0"/>
              <a:ext cx="917491" cy="1316300"/>
            </a:xfrm>
            <a:custGeom>
              <a:avLst/>
              <a:gdLst/>
              <a:ahLst/>
              <a:cxnLst/>
              <a:rect l="l" t="t" r="r" b="b"/>
              <a:pathLst>
                <a:path w="917491" h="1316300">
                  <a:moveTo>
                    <a:pt x="0" y="0"/>
                  </a:moveTo>
                  <a:lnTo>
                    <a:pt x="917491" y="0"/>
                  </a:lnTo>
                  <a:lnTo>
                    <a:pt x="917491" y="1316300"/>
                  </a:lnTo>
                  <a:lnTo>
                    <a:pt x="0" y="1316300"/>
                  </a:lnTo>
                  <a:close/>
                </a:path>
              </a:pathLst>
            </a:custGeom>
            <a:solidFill>
              <a:srgbClr val="15A2A2">
                <a:alpha val="83922"/>
              </a:srgbClr>
            </a:solidFill>
            <a:ln cap="sq">
              <a:noFill/>
              <a:prstDash val="solid"/>
              <a:miter/>
            </a:ln>
          </p:spPr>
        </p:sp>
        <p:sp>
          <p:nvSpPr>
            <p:cNvPr id="13" name="TextBox 13"/>
            <p:cNvSpPr txBox="1"/>
            <p:nvPr/>
          </p:nvSpPr>
          <p:spPr>
            <a:xfrm>
              <a:off x="0" y="-19050"/>
              <a:ext cx="917491" cy="1335350"/>
            </a:xfrm>
            <a:prstGeom prst="rect">
              <a:avLst/>
            </a:prstGeom>
          </p:spPr>
          <p:txBody>
            <a:bodyPr lIns="50800" tIns="50800" rIns="50800" bIns="50800" rtlCol="0" anchor="ctr"/>
            <a:lstStyle/>
            <a:p>
              <a:pPr marL="0" lvl="0" indent="0" algn="ctr">
                <a:lnSpc>
                  <a:spcPts val="2340"/>
                </a:lnSpc>
                <a:spcBef>
                  <a:spcPct val="0"/>
                </a:spcBef>
              </a:pPr>
              <a:endParaRPr/>
            </a:p>
          </p:txBody>
        </p:sp>
      </p:grpSp>
      <p:grpSp>
        <p:nvGrpSpPr>
          <p:cNvPr id="14" name="Group 14"/>
          <p:cNvGrpSpPr/>
          <p:nvPr/>
        </p:nvGrpSpPr>
        <p:grpSpPr>
          <a:xfrm>
            <a:off x="9355608" y="3332272"/>
            <a:ext cx="4130575" cy="5926028"/>
            <a:chOff x="0" y="0"/>
            <a:chExt cx="917491" cy="1316300"/>
          </a:xfrm>
        </p:grpSpPr>
        <p:sp>
          <p:nvSpPr>
            <p:cNvPr id="15" name="Freeform 15"/>
            <p:cNvSpPr/>
            <p:nvPr/>
          </p:nvSpPr>
          <p:spPr>
            <a:xfrm>
              <a:off x="0" y="0"/>
              <a:ext cx="917491" cy="1316300"/>
            </a:xfrm>
            <a:custGeom>
              <a:avLst/>
              <a:gdLst/>
              <a:ahLst/>
              <a:cxnLst/>
              <a:rect l="l" t="t" r="r" b="b"/>
              <a:pathLst>
                <a:path w="917491" h="1316300">
                  <a:moveTo>
                    <a:pt x="0" y="0"/>
                  </a:moveTo>
                  <a:lnTo>
                    <a:pt x="917491" y="0"/>
                  </a:lnTo>
                  <a:lnTo>
                    <a:pt x="917491" y="1316300"/>
                  </a:lnTo>
                  <a:lnTo>
                    <a:pt x="0" y="1316300"/>
                  </a:lnTo>
                  <a:close/>
                </a:path>
              </a:pathLst>
            </a:custGeom>
            <a:solidFill>
              <a:srgbClr val="15A2A2">
                <a:alpha val="83922"/>
              </a:srgbClr>
            </a:solidFill>
            <a:ln cap="sq">
              <a:noFill/>
              <a:prstDash val="solid"/>
              <a:miter/>
            </a:ln>
          </p:spPr>
        </p:sp>
        <p:sp>
          <p:nvSpPr>
            <p:cNvPr id="16" name="TextBox 16"/>
            <p:cNvSpPr txBox="1"/>
            <p:nvPr/>
          </p:nvSpPr>
          <p:spPr>
            <a:xfrm>
              <a:off x="0" y="-19050"/>
              <a:ext cx="917491" cy="1335350"/>
            </a:xfrm>
            <a:prstGeom prst="rect">
              <a:avLst/>
            </a:prstGeom>
          </p:spPr>
          <p:txBody>
            <a:bodyPr lIns="50800" tIns="50800" rIns="50800" bIns="50800" rtlCol="0" anchor="ctr"/>
            <a:lstStyle/>
            <a:p>
              <a:pPr marL="0" lvl="0" indent="0" algn="ctr">
                <a:lnSpc>
                  <a:spcPts val="2340"/>
                </a:lnSpc>
                <a:spcBef>
                  <a:spcPct val="0"/>
                </a:spcBef>
              </a:pPr>
              <a:endParaRPr/>
            </a:p>
          </p:txBody>
        </p:sp>
      </p:grpSp>
      <p:grpSp>
        <p:nvGrpSpPr>
          <p:cNvPr id="17" name="Group 17"/>
          <p:cNvGrpSpPr/>
          <p:nvPr/>
        </p:nvGrpSpPr>
        <p:grpSpPr>
          <a:xfrm>
            <a:off x="13752882" y="3266206"/>
            <a:ext cx="4130575" cy="5926028"/>
            <a:chOff x="0" y="0"/>
            <a:chExt cx="917491" cy="1316300"/>
          </a:xfrm>
        </p:grpSpPr>
        <p:sp>
          <p:nvSpPr>
            <p:cNvPr id="18" name="Freeform 18"/>
            <p:cNvSpPr/>
            <p:nvPr/>
          </p:nvSpPr>
          <p:spPr>
            <a:xfrm>
              <a:off x="0" y="0"/>
              <a:ext cx="917491" cy="1316300"/>
            </a:xfrm>
            <a:custGeom>
              <a:avLst/>
              <a:gdLst/>
              <a:ahLst/>
              <a:cxnLst/>
              <a:rect l="l" t="t" r="r" b="b"/>
              <a:pathLst>
                <a:path w="917491" h="1316300">
                  <a:moveTo>
                    <a:pt x="0" y="0"/>
                  </a:moveTo>
                  <a:lnTo>
                    <a:pt x="917491" y="0"/>
                  </a:lnTo>
                  <a:lnTo>
                    <a:pt x="917491" y="1316300"/>
                  </a:lnTo>
                  <a:lnTo>
                    <a:pt x="0" y="1316300"/>
                  </a:lnTo>
                  <a:close/>
                </a:path>
              </a:pathLst>
            </a:custGeom>
            <a:solidFill>
              <a:srgbClr val="15A2A2">
                <a:alpha val="83922"/>
              </a:srgbClr>
            </a:solidFill>
            <a:ln cap="sq">
              <a:noFill/>
              <a:prstDash val="solid"/>
              <a:miter/>
            </a:ln>
          </p:spPr>
        </p:sp>
        <p:sp>
          <p:nvSpPr>
            <p:cNvPr id="19" name="TextBox 19"/>
            <p:cNvSpPr txBox="1"/>
            <p:nvPr/>
          </p:nvSpPr>
          <p:spPr>
            <a:xfrm>
              <a:off x="0" y="-19050"/>
              <a:ext cx="917491" cy="1335350"/>
            </a:xfrm>
            <a:prstGeom prst="rect">
              <a:avLst/>
            </a:prstGeom>
          </p:spPr>
          <p:txBody>
            <a:bodyPr lIns="50800" tIns="50800" rIns="50800" bIns="50800" rtlCol="0" anchor="ctr"/>
            <a:lstStyle/>
            <a:p>
              <a:pPr marL="0" lvl="0" indent="0" algn="ctr">
                <a:lnSpc>
                  <a:spcPts val="2340"/>
                </a:lnSpc>
                <a:spcBef>
                  <a:spcPct val="0"/>
                </a:spcBef>
              </a:pPr>
              <a:endParaRPr/>
            </a:p>
          </p:txBody>
        </p:sp>
      </p:grpSp>
      <p:sp>
        <p:nvSpPr>
          <p:cNvPr id="20" name="TextBox 20"/>
          <p:cNvSpPr txBox="1"/>
          <p:nvPr/>
        </p:nvSpPr>
        <p:spPr>
          <a:xfrm>
            <a:off x="5211254" y="3447920"/>
            <a:ext cx="3624733" cy="5727912"/>
          </a:xfrm>
          <a:prstGeom prst="rect">
            <a:avLst/>
          </a:prstGeom>
        </p:spPr>
        <p:txBody>
          <a:bodyPr lIns="0" tIns="0" rIns="0" bIns="0" rtlCol="0" anchor="t">
            <a:spAutoFit/>
          </a:bodyPr>
          <a:lstStyle/>
          <a:p>
            <a:pPr marL="582928" lvl="1" indent="-291464" algn="ctr">
              <a:lnSpc>
                <a:spcPts val="3779"/>
              </a:lnSpc>
              <a:buFont typeface="Arial"/>
              <a:buChar char="•"/>
            </a:pPr>
            <a:r>
              <a:rPr lang="en-US" sz="2699" b="1">
                <a:solidFill>
                  <a:srgbClr val="231F20"/>
                </a:solidFill>
                <a:latin typeface="Montserrat Light Bold"/>
                <a:ea typeface="Montserrat Light Bold"/>
                <a:cs typeface="Montserrat Light Bold"/>
                <a:sym typeface="Montserrat Light Bold"/>
              </a:rPr>
              <a:t>Improve Road Infrastructure:</a:t>
            </a:r>
          </a:p>
          <a:p>
            <a:pPr algn="ctr">
              <a:lnSpc>
                <a:spcPts val="3779"/>
              </a:lnSpc>
            </a:pPr>
            <a:r>
              <a:rPr lang="en-US" sz="2699">
                <a:solidFill>
                  <a:srgbClr val="231F20"/>
                </a:solidFill>
                <a:latin typeface="Montserrat Light"/>
                <a:ea typeface="Montserrat Light"/>
                <a:cs typeface="Montserrat Light"/>
                <a:sym typeface="Montserrat Light"/>
              </a:rPr>
              <a:t>To improve safety in high-accident areas like Bangkok, it is recommended to enhance the visibility and clarity of road signs and install adequate lighting to address challenges from fog or sun glare.</a:t>
            </a:r>
          </a:p>
        </p:txBody>
      </p:sp>
      <p:sp>
        <p:nvSpPr>
          <p:cNvPr id="21" name="TextBox 21"/>
          <p:cNvSpPr txBox="1"/>
          <p:nvPr/>
        </p:nvSpPr>
        <p:spPr>
          <a:xfrm>
            <a:off x="9612783" y="3476495"/>
            <a:ext cx="3624733" cy="5836497"/>
          </a:xfrm>
          <a:prstGeom prst="rect">
            <a:avLst/>
          </a:prstGeom>
        </p:spPr>
        <p:txBody>
          <a:bodyPr lIns="0" tIns="0" rIns="0" bIns="0" rtlCol="0" anchor="t">
            <a:spAutoFit/>
          </a:bodyPr>
          <a:lstStyle/>
          <a:p>
            <a:pPr marL="518158" lvl="1" indent="-259079" algn="ctr">
              <a:lnSpc>
                <a:spcPts val="3119"/>
              </a:lnSpc>
              <a:buFont typeface="Arial"/>
              <a:buChar char="•"/>
            </a:pPr>
            <a:r>
              <a:rPr lang="en-US" sz="2399" b="1">
                <a:solidFill>
                  <a:srgbClr val="231F20"/>
                </a:solidFill>
                <a:latin typeface="Montserrat Light Bold"/>
                <a:ea typeface="Montserrat Light Bold"/>
                <a:cs typeface="Montserrat Light Bold"/>
                <a:sym typeface="Montserrat Light Bold"/>
              </a:rPr>
              <a:t>Vehicle Measures:</a:t>
            </a:r>
          </a:p>
          <a:p>
            <a:pPr algn="ctr">
              <a:lnSpc>
                <a:spcPts val="3119"/>
              </a:lnSpc>
            </a:pPr>
            <a:r>
              <a:rPr lang="en-US" sz="2399">
                <a:solidFill>
                  <a:srgbClr val="231F20"/>
                </a:solidFill>
                <a:latin typeface="Montserrat Light"/>
                <a:ea typeface="Montserrat Light"/>
                <a:cs typeface="Montserrat Light"/>
                <a:sym typeface="Montserrat Light"/>
              </a:rPr>
              <a:t>Based on our findings that 4-wheeled trucks contribute significantly to accidents, we recommend loading limits and driving hours to prevent mechanical failures and designs dedicated to trucks on highway to separate them from smaller vehicles and reduce collisions. </a:t>
            </a:r>
          </a:p>
          <a:p>
            <a:pPr algn="ctr">
              <a:lnSpc>
                <a:spcPts val="2989"/>
              </a:lnSpc>
              <a:spcBef>
                <a:spcPct val="0"/>
              </a:spcBef>
            </a:pPr>
            <a:endParaRPr lang="en-US" sz="2399">
              <a:solidFill>
                <a:srgbClr val="231F20"/>
              </a:solidFill>
              <a:latin typeface="Montserrat Light"/>
              <a:ea typeface="Montserrat Light"/>
              <a:cs typeface="Montserrat Light"/>
              <a:sym typeface="Montserrat Light"/>
            </a:endParaRPr>
          </a:p>
        </p:txBody>
      </p:sp>
      <p:sp>
        <p:nvSpPr>
          <p:cNvPr id="22" name="TextBox 22"/>
          <p:cNvSpPr txBox="1"/>
          <p:nvPr/>
        </p:nvSpPr>
        <p:spPr>
          <a:xfrm>
            <a:off x="14010057" y="3476495"/>
            <a:ext cx="3624733" cy="4274397"/>
          </a:xfrm>
          <a:prstGeom prst="rect">
            <a:avLst/>
          </a:prstGeom>
        </p:spPr>
        <p:txBody>
          <a:bodyPr lIns="0" tIns="0" rIns="0" bIns="0" rtlCol="0" anchor="t">
            <a:spAutoFit/>
          </a:bodyPr>
          <a:lstStyle/>
          <a:p>
            <a:pPr marL="518158" lvl="1" indent="-259079" algn="ctr">
              <a:lnSpc>
                <a:spcPts val="3119"/>
              </a:lnSpc>
              <a:buFont typeface="Arial"/>
              <a:buChar char="•"/>
            </a:pPr>
            <a:r>
              <a:rPr lang="en-US" sz="2399" b="1">
                <a:solidFill>
                  <a:srgbClr val="231F20"/>
                </a:solidFill>
                <a:latin typeface="Montserrat Light Bold"/>
                <a:ea typeface="Montserrat Light Bold"/>
                <a:cs typeface="Montserrat Light Bold"/>
                <a:sym typeface="Montserrat Light Bold"/>
              </a:rPr>
              <a:t>Safety Measures:</a:t>
            </a:r>
          </a:p>
          <a:p>
            <a:pPr algn="ctr">
              <a:lnSpc>
                <a:spcPts val="3119"/>
              </a:lnSpc>
            </a:pPr>
            <a:r>
              <a:rPr lang="en-US" sz="2399">
                <a:solidFill>
                  <a:srgbClr val="231F20"/>
                </a:solidFill>
                <a:latin typeface="Montserrat Light"/>
                <a:ea typeface="Montserrat Light"/>
                <a:cs typeface="Montserrat Light"/>
                <a:sym typeface="Montserrat Light"/>
              </a:rPr>
              <a:t>There should be an enforcement of traffic laws, driver’s education programs and an improvement of emergency medical services to reduce fatal accident and improve survival rates.</a:t>
            </a:r>
          </a:p>
          <a:p>
            <a:pPr algn="ctr">
              <a:lnSpc>
                <a:spcPts val="2989"/>
              </a:lnSpc>
              <a:spcBef>
                <a:spcPct val="0"/>
              </a:spcBef>
            </a:pPr>
            <a:endParaRPr lang="en-US" sz="2399">
              <a:solidFill>
                <a:srgbClr val="231F20"/>
              </a:solidFill>
              <a:latin typeface="Montserrat Light"/>
              <a:ea typeface="Montserrat Light"/>
              <a:cs typeface="Montserrat Light"/>
              <a:sym typeface="Montserrat Ligh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8440301" y="0"/>
            <a:ext cx="9847699" cy="10287000"/>
            <a:chOff x="0" y="0"/>
            <a:chExt cx="2593633" cy="3162591"/>
          </a:xfrm>
        </p:grpSpPr>
        <p:sp>
          <p:nvSpPr>
            <p:cNvPr id="4" name="Freeform 4"/>
            <p:cNvSpPr/>
            <p:nvPr/>
          </p:nvSpPr>
          <p:spPr>
            <a:xfrm>
              <a:off x="0" y="0"/>
              <a:ext cx="2593633" cy="3162590"/>
            </a:xfrm>
            <a:custGeom>
              <a:avLst/>
              <a:gdLst/>
              <a:ahLst/>
              <a:cxnLst/>
              <a:rect l="l" t="t" r="r" b="b"/>
              <a:pathLst>
                <a:path w="2593633" h="3162590">
                  <a:moveTo>
                    <a:pt x="0" y="0"/>
                  </a:moveTo>
                  <a:lnTo>
                    <a:pt x="2593633" y="0"/>
                  </a:lnTo>
                  <a:lnTo>
                    <a:pt x="2593633" y="3162590"/>
                  </a:lnTo>
                  <a:lnTo>
                    <a:pt x="0" y="3162590"/>
                  </a:lnTo>
                  <a:close/>
                </a:path>
              </a:pathLst>
            </a:custGeom>
            <a:solidFill>
              <a:srgbClr val="15A2A2">
                <a:alpha val="83922"/>
              </a:srgbClr>
            </a:solidFill>
          </p:spPr>
        </p:sp>
        <p:sp>
          <p:nvSpPr>
            <p:cNvPr id="5" name="TextBox 5"/>
            <p:cNvSpPr txBox="1"/>
            <p:nvPr/>
          </p:nvSpPr>
          <p:spPr>
            <a:xfrm>
              <a:off x="0" y="-19050"/>
              <a:ext cx="2593633" cy="3181641"/>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62400" y="715247"/>
            <a:ext cx="6948000" cy="432811"/>
            <a:chOff x="0" y="0"/>
            <a:chExt cx="2643395" cy="83583"/>
          </a:xfrm>
        </p:grpSpPr>
        <p:sp>
          <p:nvSpPr>
            <p:cNvPr id="7" name="Freeform 7"/>
            <p:cNvSpPr/>
            <p:nvPr/>
          </p:nvSpPr>
          <p:spPr>
            <a:xfrm>
              <a:off x="0" y="0"/>
              <a:ext cx="2643395" cy="83583"/>
            </a:xfrm>
            <a:custGeom>
              <a:avLst/>
              <a:gdLst/>
              <a:ahLst/>
              <a:cxnLst/>
              <a:rect l="l" t="t" r="r" b="b"/>
              <a:pathLst>
                <a:path w="2643395" h="83583">
                  <a:moveTo>
                    <a:pt x="0" y="0"/>
                  </a:moveTo>
                  <a:lnTo>
                    <a:pt x="2643395" y="0"/>
                  </a:lnTo>
                  <a:lnTo>
                    <a:pt x="2643395" y="83583"/>
                  </a:lnTo>
                  <a:lnTo>
                    <a:pt x="0" y="83583"/>
                  </a:lnTo>
                  <a:close/>
                </a:path>
              </a:pathLst>
            </a:custGeom>
            <a:solidFill>
              <a:srgbClr val="172738"/>
            </a:solidFill>
            <a:ln w="123825" cap="sq">
              <a:solidFill>
                <a:srgbClr val="364B59"/>
              </a:solidFill>
              <a:prstDash val="solid"/>
              <a:miter/>
            </a:ln>
          </p:spPr>
        </p:sp>
        <p:sp>
          <p:nvSpPr>
            <p:cNvPr id="8" name="TextBox 8"/>
            <p:cNvSpPr txBox="1"/>
            <p:nvPr/>
          </p:nvSpPr>
          <p:spPr>
            <a:xfrm>
              <a:off x="0" y="-19050"/>
              <a:ext cx="2643395" cy="102633"/>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62400" y="9148308"/>
            <a:ext cx="6948000" cy="432811"/>
            <a:chOff x="0" y="0"/>
            <a:chExt cx="2643395" cy="83583"/>
          </a:xfrm>
        </p:grpSpPr>
        <p:sp>
          <p:nvSpPr>
            <p:cNvPr id="10" name="Freeform 10"/>
            <p:cNvSpPr/>
            <p:nvPr/>
          </p:nvSpPr>
          <p:spPr>
            <a:xfrm>
              <a:off x="0" y="0"/>
              <a:ext cx="2643395" cy="83583"/>
            </a:xfrm>
            <a:custGeom>
              <a:avLst/>
              <a:gdLst/>
              <a:ahLst/>
              <a:cxnLst/>
              <a:rect l="l" t="t" r="r" b="b"/>
              <a:pathLst>
                <a:path w="2643395" h="83583">
                  <a:moveTo>
                    <a:pt x="0" y="0"/>
                  </a:moveTo>
                  <a:lnTo>
                    <a:pt x="2643395" y="0"/>
                  </a:lnTo>
                  <a:lnTo>
                    <a:pt x="2643395" y="83583"/>
                  </a:lnTo>
                  <a:lnTo>
                    <a:pt x="0" y="83583"/>
                  </a:lnTo>
                  <a:close/>
                </a:path>
              </a:pathLst>
            </a:custGeom>
            <a:solidFill>
              <a:srgbClr val="172738"/>
            </a:solidFill>
            <a:ln w="123825" cap="sq">
              <a:solidFill>
                <a:srgbClr val="364B59"/>
              </a:solidFill>
              <a:prstDash val="solid"/>
              <a:miter/>
            </a:ln>
          </p:spPr>
        </p:sp>
        <p:sp>
          <p:nvSpPr>
            <p:cNvPr id="11" name="TextBox 11"/>
            <p:cNvSpPr txBox="1"/>
            <p:nvPr/>
          </p:nvSpPr>
          <p:spPr>
            <a:xfrm>
              <a:off x="0" y="-19050"/>
              <a:ext cx="2643395" cy="102633"/>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8440301" y="1148058"/>
            <a:ext cx="9847699" cy="7789664"/>
          </a:xfrm>
          <a:custGeom>
            <a:avLst/>
            <a:gdLst/>
            <a:ahLst/>
            <a:cxnLst/>
            <a:rect l="l" t="t" r="r" b="b"/>
            <a:pathLst>
              <a:path w="11691803" h="7789664">
                <a:moveTo>
                  <a:pt x="0" y="0"/>
                </a:moveTo>
                <a:lnTo>
                  <a:pt x="11691803" y="0"/>
                </a:lnTo>
                <a:lnTo>
                  <a:pt x="11691803" y="7789663"/>
                </a:lnTo>
                <a:lnTo>
                  <a:pt x="0" y="7789663"/>
                </a:lnTo>
                <a:lnTo>
                  <a:pt x="0" y="0"/>
                </a:lnTo>
                <a:close/>
              </a:path>
            </a:pathLst>
          </a:custGeom>
          <a:blipFill>
            <a:blip r:embed="rId3"/>
            <a:srcRect/>
            <a:stretch>
              <a:fillRect r="-18726"/>
            </a:stretch>
          </a:blipFill>
        </p:spPr>
      </p:sp>
      <p:sp>
        <p:nvSpPr>
          <p:cNvPr id="13" name="TextBox 13"/>
          <p:cNvSpPr txBox="1"/>
          <p:nvPr/>
        </p:nvSpPr>
        <p:spPr>
          <a:xfrm>
            <a:off x="1275148" y="2603455"/>
            <a:ext cx="6036585" cy="897705"/>
          </a:xfrm>
          <a:prstGeom prst="rect">
            <a:avLst/>
          </a:prstGeom>
        </p:spPr>
        <p:txBody>
          <a:bodyPr lIns="0" tIns="0" rIns="0" bIns="0" rtlCol="0" anchor="t">
            <a:spAutoFit/>
          </a:bodyPr>
          <a:lstStyle/>
          <a:p>
            <a:pPr marL="0" lvl="0" indent="0" algn="l">
              <a:lnSpc>
                <a:spcPts val="7332"/>
              </a:lnSpc>
              <a:spcBef>
                <a:spcPct val="0"/>
              </a:spcBef>
            </a:pPr>
            <a:r>
              <a:rPr lang="en-US" sz="5313" spc="74">
                <a:solidFill>
                  <a:srgbClr val="2C2D30"/>
                </a:solidFill>
                <a:latin typeface="League Spartan"/>
                <a:ea typeface="League Spartan"/>
                <a:cs typeface="League Spartan"/>
                <a:sym typeface="League Spartan"/>
              </a:rPr>
              <a:t>CONCLUSION:</a:t>
            </a:r>
          </a:p>
        </p:txBody>
      </p:sp>
      <p:sp>
        <p:nvSpPr>
          <p:cNvPr id="14" name="TextBox 14"/>
          <p:cNvSpPr txBox="1"/>
          <p:nvPr/>
        </p:nvSpPr>
        <p:spPr>
          <a:xfrm>
            <a:off x="590194" y="3634391"/>
            <a:ext cx="7007767" cy="4653436"/>
          </a:xfrm>
          <a:prstGeom prst="rect">
            <a:avLst/>
          </a:prstGeom>
        </p:spPr>
        <p:txBody>
          <a:bodyPr lIns="0" tIns="0" rIns="0" bIns="0" rtlCol="0" anchor="t">
            <a:spAutoFit/>
          </a:bodyPr>
          <a:lstStyle/>
          <a:p>
            <a:pPr algn="ctr">
              <a:lnSpc>
                <a:spcPts val="5313"/>
              </a:lnSpc>
              <a:spcBef>
                <a:spcPct val="0"/>
              </a:spcBef>
            </a:pPr>
            <a:r>
              <a:rPr lang="en-US" sz="4087">
                <a:solidFill>
                  <a:srgbClr val="2C2D30"/>
                </a:solidFill>
                <a:latin typeface="Montserrat Light"/>
                <a:ea typeface="Montserrat Light"/>
                <a:cs typeface="Montserrat Light"/>
                <a:sym typeface="Montserrat Light"/>
              </a:rPr>
              <a:t>By implementing the above recommendations, the combined efforts will significantly reduce road accidents, enhancing overall transportation safety.</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TextBox 2"/>
          <p:cNvSpPr txBox="1"/>
          <p:nvPr/>
        </p:nvSpPr>
        <p:spPr>
          <a:xfrm>
            <a:off x="2422206" y="4496964"/>
            <a:ext cx="13443588" cy="2134886"/>
          </a:xfrm>
          <a:prstGeom prst="rect">
            <a:avLst/>
          </a:prstGeom>
        </p:spPr>
        <p:txBody>
          <a:bodyPr lIns="0" tIns="0" rIns="0" bIns="0" rtlCol="0" anchor="t">
            <a:spAutoFit/>
          </a:bodyPr>
          <a:lstStyle/>
          <a:p>
            <a:pPr algn="r">
              <a:lnSpc>
                <a:spcPts val="14641"/>
              </a:lnSpc>
            </a:pPr>
            <a:r>
              <a:rPr lang="en-US" sz="19522">
                <a:solidFill>
                  <a:srgbClr val="15A2A2"/>
                </a:solidFill>
                <a:latin typeface="Burgues Script"/>
                <a:ea typeface="Burgues Script"/>
                <a:cs typeface="Burgues Script"/>
                <a:sym typeface="Burgues Script"/>
              </a:rPr>
              <a:t>Thank    You</a:t>
            </a:r>
            <a:r>
              <a:rPr lang="en-US" sz="19522">
                <a:solidFill>
                  <a:srgbClr val="000000"/>
                </a:solidFill>
                <a:latin typeface="Burgues Script"/>
                <a:ea typeface="Burgues Script"/>
                <a:cs typeface="Burgues Script"/>
                <a:sym typeface="Burgues Script"/>
              </a:rPr>
              <a:t> </a:t>
            </a:r>
          </a:p>
        </p:txBody>
      </p:sp>
      <p:grpSp>
        <p:nvGrpSpPr>
          <p:cNvPr id="9" name="Group 9"/>
          <p:cNvGrpSpPr/>
          <p:nvPr/>
        </p:nvGrpSpPr>
        <p:grpSpPr>
          <a:xfrm>
            <a:off x="11589662" y="2319799"/>
            <a:ext cx="708534" cy="70853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5A2A2"/>
            </a:solidFill>
          </p:spPr>
        </p:sp>
        <p:sp>
          <p:nvSpPr>
            <p:cNvPr id="11" name="TextBox 11"/>
            <p:cNvSpPr txBox="1"/>
            <p:nvPr/>
          </p:nvSpPr>
          <p:spPr>
            <a:xfrm>
              <a:off x="190500" y="171450"/>
              <a:ext cx="431800" cy="450850"/>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a:off x="1237092" y="815190"/>
            <a:ext cx="973760" cy="97376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DAECEC"/>
            </a:solidFill>
          </p:spPr>
        </p:sp>
        <p:sp>
          <p:nvSpPr>
            <p:cNvPr id="14" name="TextBox 14"/>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9296400" y="8771300"/>
            <a:ext cx="974000" cy="97400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EBED"/>
            </a:solidFill>
          </p:spPr>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3039763" y="7673572"/>
            <a:ext cx="750663" cy="656830"/>
            <a:chOff x="0" y="0"/>
            <a:chExt cx="812800" cy="711200"/>
          </a:xfrm>
        </p:grpSpPr>
        <p:sp>
          <p:nvSpPr>
            <p:cNvPr id="19" name="Freeform 1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E1EBED"/>
            </a:solidFill>
          </p:spPr>
        </p:sp>
        <p:sp>
          <p:nvSpPr>
            <p:cNvPr id="20" name="TextBox 20"/>
            <p:cNvSpPr txBox="1"/>
            <p:nvPr/>
          </p:nvSpPr>
          <p:spPr>
            <a:xfrm>
              <a:off x="127000" y="311150"/>
              <a:ext cx="558800" cy="349250"/>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4088383" y="8062766"/>
            <a:ext cx="708534" cy="708534"/>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5A2A2"/>
            </a:solidFill>
          </p:spPr>
        </p:sp>
        <p:sp>
          <p:nvSpPr>
            <p:cNvPr id="23" name="TextBox 23"/>
            <p:cNvSpPr txBox="1"/>
            <p:nvPr/>
          </p:nvSpPr>
          <p:spPr>
            <a:xfrm>
              <a:off x="190500" y="171450"/>
              <a:ext cx="431800" cy="450850"/>
            </a:xfrm>
            <a:prstGeom prst="rect">
              <a:avLst/>
            </a:prstGeom>
          </p:spPr>
          <p:txBody>
            <a:bodyPr lIns="50800" tIns="50800" rIns="50800" bIns="50800" rtlCol="0" anchor="ctr"/>
            <a:lstStyle/>
            <a:p>
              <a:pPr algn="ctr">
                <a:lnSpc>
                  <a:spcPts val="2859"/>
                </a:lnSpc>
              </a:pPr>
              <a:endParaRPr/>
            </a:p>
          </p:txBody>
        </p:sp>
      </p:grpSp>
      <p:grpSp>
        <p:nvGrpSpPr>
          <p:cNvPr id="24" name="Group 24"/>
          <p:cNvGrpSpPr/>
          <p:nvPr/>
        </p:nvGrpSpPr>
        <p:grpSpPr>
          <a:xfrm>
            <a:off x="6777590" y="1832799"/>
            <a:ext cx="974000" cy="974000"/>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EBED"/>
            </a:solidFill>
          </p:spPr>
        </p:sp>
        <p:sp>
          <p:nvSpPr>
            <p:cNvPr id="26" name="TextBox 26"/>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7" name="Group 27"/>
          <p:cNvGrpSpPr/>
          <p:nvPr/>
        </p:nvGrpSpPr>
        <p:grpSpPr>
          <a:xfrm>
            <a:off x="15490463" y="1460535"/>
            <a:ext cx="750663" cy="656830"/>
            <a:chOff x="0" y="0"/>
            <a:chExt cx="812800" cy="711200"/>
          </a:xfrm>
        </p:grpSpPr>
        <p:sp>
          <p:nvSpPr>
            <p:cNvPr id="28" name="Freeform 2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E1EBED"/>
            </a:solidFill>
          </p:spPr>
        </p:sp>
        <p:sp>
          <p:nvSpPr>
            <p:cNvPr id="29" name="TextBox 29"/>
            <p:cNvSpPr txBox="1"/>
            <p:nvPr/>
          </p:nvSpPr>
          <p:spPr>
            <a:xfrm>
              <a:off x="127000" y="311150"/>
              <a:ext cx="558800" cy="349250"/>
            </a:xfrm>
            <a:prstGeom prst="rect">
              <a:avLst/>
            </a:prstGeom>
          </p:spPr>
          <p:txBody>
            <a:bodyPr lIns="50800" tIns="50800" rIns="50800" bIns="50800" rtlCol="0" anchor="ctr"/>
            <a:lstStyle/>
            <a:p>
              <a:pPr algn="ctr">
                <a:lnSpc>
                  <a:spcPts val="2859"/>
                </a:lnSpc>
              </a:pPr>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674349" cy="10287000"/>
            <a:chOff x="0" y="0"/>
            <a:chExt cx="1231104" cy="2709333"/>
          </a:xfrm>
        </p:grpSpPr>
        <p:sp>
          <p:nvSpPr>
            <p:cNvPr id="3" name="Freeform 3"/>
            <p:cNvSpPr/>
            <p:nvPr/>
          </p:nvSpPr>
          <p:spPr>
            <a:xfrm>
              <a:off x="0" y="0"/>
              <a:ext cx="1231104" cy="2709333"/>
            </a:xfrm>
            <a:custGeom>
              <a:avLst/>
              <a:gdLst/>
              <a:ahLst/>
              <a:cxnLst/>
              <a:rect l="l" t="t" r="r" b="b"/>
              <a:pathLst>
                <a:path w="1231104" h="2709333">
                  <a:moveTo>
                    <a:pt x="0" y="0"/>
                  </a:moveTo>
                  <a:lnTo>
                    <a:pt x="1231104" y="0"/>
                  </a:lnTo>
                  <a:lnTo>
                    <a:pt x="1231104" y="2709333"/>
                  </a:lnTo>
                  <a:lnTo>
                    <a:pt x="0" y="2709333"/>
                  </a:lnTo>
                  <a:close/>
                </a:path>
              </a:pathLst>
            </a:custGeom>
            <a:solidFill>
              <a:srgbClr val="15A2A2">
                <a:alpha val="83922"/>
              </a:srgbClr>
            </a:solidFill>
            <a:ln cap="sq">
              <a:noFill/>
              <a:prstDash val="solid"/>
              <a:miter/>
            </a:ln>
          </p:spPr>
        </p:sp>
        <p:sp>
          <p:nvSpPr>
            <p:cNvPr id="4" name="TextBox 4"/>
            <p:cNvSpPr txBox="1"/>
            <p:nvPr/>
          </p:nvSpPr>
          <p:spPr>
            <a:xfrm>
              <a:off x="0" y="-19050"/>
              <a:ext cx="1231104" cy="272838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0" y="2968455"/>
            <a:ext cx="6188682" cy="7356646"/>
          </a:xfrm>
          <a:custGeom>
            <a:avLst/>
            <a:gdLst/>
            <a:ahLst/>
            <a:cxnLst/>
            <a:rect l="l" t="t" r="r" b="b"/>
            <a:pathLst>
              <a:path w="7703015" h="9806999">
                <a:moveTo>
                  <a:pt x="0" y="0"/>
                </a:moveTo>
                <a:lnTo>
                  <a:pt x="7703015" y="0"/>
                </a:lnTo>
                <a:lnTo>
                  <a:pt x="7703015" y="9806999"/>
                </a:lnTo>
                <a:lnTo>
                  <a:pt x="0" y="9806999"/>
                </a:lnTo>
                <a:lnTo>
                  <a:pt x="0" y="0"/>
                </a:lnTo>
                <a:close/>
              </a:path>
            </a:pathLst>
          </a:custGeom>
          <a:blipFill>
            <a:blip r:embed="rId2"/>
            <a:srcRect/>
            <a:stretch>
              <a:fillRect l="-24467" r="-2" b="-33308"/>
            </a:stretch>
          </a:blipFill>
        </p:spPr>
      </p:sp>
      <p:grpSp>
        <p:nvGrpSpPr>
          <p:cNvPr id="6" name="Group 6"/>
          <p:cNvGrpSpPr/>
          <p:nvPr/>
        </p:nvGrpSpPr>
        <p:grpSpPr>
          <a:xfrm>
            <a:off x="3004898" y="1906642"/>
            <a:ext cx="12024231" cy="6637335"/>
            <a:chOff x="0" y="0"/>
            <a:chExt cx="3166876" cy="1748105"/>
          </a:xfrm>
        </p:grpSpPr>
        <p:sp>
          <p:nvSpPr>
            <p:cNvPr id="7" name="Freeform 7"/>
            <p:cNvSpPr/>
            <p:nvPr/>
          </p:nvSpPr>
          <p:spPr>
            <a:xfrm>
              <a:off x="0" y="0"/>
              <a:ext cx="3166876" cy="1748105"/>
            </a:xfrm>
            <a:custGeom>
              <a:avLst/>
              <a:gdLst/>
              <a:ahLst/>
              <a:cxnLst/>
              <a:rect l="l" t="t" r="r" b="b"/>
              <a:pathLst>
                <a:path w="3166876" h="1748105">
                  <a:moveTo>
                    <a:pt x="0" y="0"/>
                  </a:moveTo>
                  <a:lnTo>
                    <a:pt x="3166876" y="0"/>
                  </a:lnTo>
                  <a:lnTo>
                    <a:pt x="3166876" y="1748105"/>
                  </a:lnTo>
                  <a:lnTo>
                    <a:pt x="0" y="1748105"/>
                  </a:lnTo>
                  <a:close/>
                </a:path>
              </a:pathLst>
            </a:custGeom>
            <a:solidFill>
              <a:srgbClr val="FFFFFF"/>
            </a:solidFill>
            <a:ln w="66675" cap="sq">
              <a:solidFill>
                <a:srgbClr val="231F20"/>
              </a:solidFill>
              <a:prstDash val="solid"/>
              <a:miter/>
            </a:ln>
          </p:spPr>
        </p:sp>
        <p:sp>
          <p:nvSpPr>
            <p:cNvPr id="8" name="TextBox 8"/>
            <p:cNvSpPr txBox="1"/>
            <p:nvPr/>
          </p:nvSpPr>
          <p:spPr>
            <a:xfrm>
              <a:off x="0" y="-38100"/>
              <a:ext cx="3166876" cy="1786205"/>
            </a:xfrm>
            <a:prstGeom prst="rect">
              <a:avLst/>
            </a:prstGeom>
          </p:spPr>
          <p:txBody>
            <a:bodyPr lIns="50800" tIns="50800" rIns="50800" bIns="50800" rtlCol="0" anchor="ctr"/>
            <a:lstStyle/>
            <a:p>
              <a:pPr algn="ctr">
                <a:lnSpc>
                  <a:spcPts val="3483"/>
                </a:lnSpc>
              </a:pPr>
              <a:endParaRPr/>
            </a:p>
          </p:txBody>
        </p:sp>
      </p:grpSp>
      <p:sp>
        <p:nvSpPr>
          <p:cNvPr id="9" name="TextBox 9"/>
          <p:cNvSpPr txBox="1"/>
          <p:nvPr/>
        </p:nvSpPr>
        <p:spPr>
          <a:xfrm>
            <a:off x="4558388" y="2605133"/>
            <a:ext cx="6353568" cy="947162"/>
          </a:xfrm>
          <a:prstGeom prst="rect">
            <a:avLst/>
          </a:prstGeom>
        </p:spPr>
        <p:txBody>
          <a:bodyPr lIns="0" tIns="0" rIns="0" bIns="0" rtlCol="0" anchor="t">
            <a:spAutoFit/>
          </a:bodyPr>
          <a:lstStyle/>
          <a:p>
            <a:pPr marL="0" lvl="0" indent="0" algn="l">
              <a:lnSpc>
                <a:spcPts val="7797"/>
              </a:lnSpc>
              <a:spcBef>
                <a:spcPct val="0"/>
              </a:spcBef>
            </a:pPr>
            <a:r>
              <a:rPr lang="en-US" sz="5650" spc="79">
                <a:solidFill>
                  <a:srgbClr val="2C2D30"/>
                </a:solidFill>
                <a:latin typeface="League Spartan"/>
                <a:ea typeface="League Spartan"/>
                <a:cs typeface="League Spartan"/>
                <a:sym typeface="League Spartan"/>
              </a:rPr>
              <a:t>Overview</a:t>
            </a:r>
          </a:p>
        </p:txBody>
      </p:sp>
      <p:sp>
        <p:nvSpPr>
          <p:cNvPr id="10" name="TextBox 10"/>
          <p:cNvSpPr txBox="1"/>
          <p:nvPr/>
        </p:nvSpPr>
        <p:spPr>
          <a:xfrm>
            <a:off x="3658752" y="3983900"/>
            <a:ext cx="937219" cy="750652"/>
          </a:xfrm>
          <a:prstGeom prst="rect">
            <a:avLst/>
          </a:prstGeom>
        </p:spPr>
        <p:txBody>
          <a:bodyPr lIns="0" tIns="0" rIns="0" bIns="0" rtlCol="0" anchor="t">
            <a:spAutoFit/>
          </a:bodyPr>
          <a:lstStyle/>
          <a:p>
            <a:pPr algn="ctr">
              <a:lnSpc>
                <a:spcPts val="5980"/>
              </a:lnSpc>
            </a:pPr>
            <a:r>
              <a:rPr lang="en-US" sz="4271" b="1">
                <a:solidFill>
                  <a:srgbClr val="000000">
                    <a:alpha val="27843"/>
                  </a:srgbClr>
                </a:solidFill>
                <a:latin typeface="Montserrat Light Bold"/>
                <a:ea typeface="Montserrat Light Bold"/>
                <a:cs typeface="Montserrat Light Bold"/>
                <a:sym typeface="Montserrat Light Bold"/>
              </a:rPr>
              <a:t>01</a:t>
            </a:r>
          </a:p>
        </p:txBody>
      </p:sp>
      <p:sp>
        <p:nvSpPr>
          <p:cNvPr id="11" name="TextBox 11"/>
          <p:cNvSpPr txBox="1"/>
          <p:nvPr/>
        </p:nvSpPr>
        <p:spPr>
          <a:xfrm>
            <a:off x="3658752" y="4781020"/>
            <a:ext cx="937219" cy="750652"/>
          </a:xfrm>
          <a:prstGeom prst="rect">
            <a:avLst/>
          </a:prstGeom>
        </p:spPr>
        <p:txBody>
          <a:bodyPr lIns="0" tIns="0" rIns="0" bIns="0" rtlCol="0" anchor="t">
            <a:spAutoFit/>
          </a:bodyPr>
          <a:lstStyle/>
          <a:p>
            <a:pPr algn="ctr">
              <a:lnSpc>
                <a:spcPts val="5980"/>
              </a:lnSpc>
            </a:pPr>
            <a:r>
              <a:rPr lang="en-US" sz="4271" b="1">
                <a:solidFill>
                  <a:srgbClr val="000000">
                    <a:alpha val="27843"/>
                  </a:srgbClr>
                </a:solidFill>
                <a:latin typeface="Montserrat Light Bold"/>
                <a:ea typeface="Montserrat Light Bold"/>
                <a:cs typeface="Montserrat Light Bold"/>
                <a:sym typeface="Montserrat Light Bold"/>
              </a:rPr>
              <a:t>02</a:t>
            </a:r>
          </a:p>
        </p:txBody>
      </p:sp>
      <p:sp>
        <p:nvSpPr>
          <p:cNvPr id="12" name="TextBox 12"/>
          <p:cNvSpPr txBox="1"/>
          <p:nvPr/>
        </p:nvSpPr>
        <p:spPr>
          <a:xfrm>
            <a:off x="3658752" y="5662177"/>
            <a:ext cx="937219" cy="750652"/>
          </a:xfrm>
          <a:prstGeom prst="rect">
            <a:avLst/>
          </a:prstGeom>
        </p:spPr>
        <p:txBody>
          <a:bodyPr lIns="0" tIns="0" rIns="0" bIns="0" rtlCol="0" anchor="t">
            <a:spAutoFit/>
          </a:bodyPr>
          <a:lstStyle/>
          <a:p>
            <a:pPr algn="ctr">
              <a:lnSpc>
                <a:spcPts val="5980"/>
              </a:lnSpc>
            </a:pPr>
            <a:r>
              <a:rPr lang="en-US" sz="4271" b="1">
                <a:solidFill>
                  <a:srgbClr val="000000">
                    <a:alpha val="27843"/>
                  </a:srgbClr>
                </a:solidFill>
                <a:latin typeface="Montserrat Light Bold"/>
                <a:ea typeface="Montserrat Light Bold"/>
                <a:cs typeface="Montserrat Light Bold"/>
                <a:sym typeface="Montserrat Light Bold"/>
              </a:rPr>
              <a:t>03</a:t>
            </a:r>
          </a:p>
        </p:txBody>
      </p:sp>
      <p:sp>
        <p:nvSpPr>
          <p:cNvPr id="13" name="TextBox 13"/>
          <p:cNvSpPr txBox="1"/>
          <p:nvPr/>
        </p:nvSpPr>
        <p:spPr>
          <a:xfrm>
            <a:off x="3658752" y="6459296"/>
            <a:ext cx="937219" cy="750652"/>
          </a:xfrm>
          <a:prstGeom prst="rect">
            <a:avLst/>
          </a:prstGeom>
        </p:spPr>
        <p:txBody>
          <a:bodyPr lIns="0" tIns="0" rIns="0" bIns="0" rtlCol="0" anchor="t">
            <a:spAutoFit/>
          </a:bodyPr>
          <a:lstStyle/>
          <a:p>
            <a:pPr algn="ctr">
              <a:lnSpc>
                <a:spcPts val="5980"/>
              </a:lnSpc>
            </a:pPr>
            <a:r>
              <a:rPr lang="en-US" sz="4271" b="1">
                <a:solidFill>
                  <a:srgbClr val="000000">
                    <a:alpha val="27843"/>
                  </a:srgbClr>
                </a:solidFill>
                <a:latin typeface="Montserrat Light Bold"/>
                <a:ea typeface="Montserrat Light Bold"/>
                <a:cs typeface="Montserrat Light Bold"/>
                <a:sym typeface="Montserrat Light Bold"/>
              </a:rPr>
              <a:t>04</a:t>
            </a:r>
          </a:p>
        </p:txBody>
      </p:sp>
      <p:sp>
        <p:nvSpPr>
          <p:cNvPr id="14" name="TextBox 14"/>
          <p:cNvSpPr txBox="1"/>
          <p:nvPr/>
        </p:nvSpPr>
        <p:spPr>
          <a:xfrm>
            <a:off x="8825718" y="3980920"/>
            <a:ext cx="937219" cy="750652"/>
          </a:xfrm>
          <a:prstGeom prst="rect">
            <a:avLst/>
          </a:prstGeom>
        </p:spPr>
        <p:txBody>
          <a:bodyPr lIns="0" tIns="0" rIns="0" bIns="0" rtlCol="0" anchor="t">
            <a:spAutoFit/>
          </a:bodyPr>
          <a:lstStyle/>
          <a:p>
            <a:pPr algn="ctr">
              <a:lnSpc>
                <a:spcPts val="5980"/>
              </a:lnSpc>
            </a:pPr>
            <a:r>
              <a:rPr lang="en-US" sz="4271" b="1">
                <a:solidFill>
                  <a:srgbClr val="000000">
                    <a:alpha val="27843"/>
                  </a:srgbClr>
                </a:solidFill>
                <a:latin typeface="Montserrat Light Bold"/>
                <a:ea typeface="Montserrat Light Bold"/>
                <a:cs typeface="Montserrat Light Bold"/>
                <a:sym typeface="Montserrat Light Bold"/>
              </a:rPr>
              <a:t>05</a:t>
            </a:r>
          </a:p>
        </p:txBody>
      </p:sp>
      <p:sp>
        <p:nvSpPr>
          <p:cNvPr id="15" name="TextBox 15"/>
          <p:cNvSpPr txBox="1"/>
          <p:nvPr/>
        </p:nvSpPr>
        <p:spPr>
          <a:xfrm>
            <a:off x="8825718" y="4811884"/>
            <a:ext cx="937219" cy="750652"/>
          </a:xfrm>
          <a:prstGeom prst="rect">
            <a:avLst/>
          </a:prstGeom>
        </p:spPr>
        <p:txBody>
          <a:bodyPr lIns="0" tIns="0" rIns="0" bIns="0" rtlCol="0" anchor="t">
            <a:spAutoFit/>
          </a:bodyPr>
          <a:lstStyle/>
          <a:p>
            <a:pPr algn="ctr">
              <a:lnSpc>
                <a:spcPts val="5980"/>
              </a:lnSpc>
            </a:pPr>
            <a:r>
              <a:rPr lang="en-US" sz="4271" b="1">
                <a:solidFill>
                  <a:srgbClr val="000000">
                    <a:alpha val="27843"/>
                  </a:srgbClr>
                </a:solidFill>
                <a:latin typeface="Montserrat Light Bold"/>
                <a:ea typeface="Montserrat Light Bold"/>
                <a:cs typeface="Montserrat Light Bold"/>
                <a:sym typeface="Montserrat Light Bold"/>
              </a:rPr>
              <a:t>06</a:t>
            </a:r>
          </a:p>
        </p:txBody>
      </p:sp>
      <p:sp>
        <p:nvSpPr>
          <p:cNvPr id="16" name="TextBox 16"/>
          <p:cNvSpPr txBox="1"/>
          <p:nvPr/>
        </p:nvSpPr>
        <p:spPr>
          <a:xfrm>
            <a:off x="8825718" y="5662177"/>
            <a:ext cx="937219" cy="750652"/>
          </a:xfrm>
          <a:prstGeom prst="rect">
            <a:avLst/>
          </a:prstGeom>
        </p:spPr>
        <p:txBody>
          <a:bodyPr lIns="0" tIns="0" rIns="0" bIns="0" rtlCol="0" anchor="t">
            <a:spAutoFit/>
          </a:bodyPr>
          <a:lstStyle/>
          <a:p>
            <a:pPr algn="ctr">
              <a:lnSpc>
                <a:spcPts val="5980"/>
              </a:lnSpc>
            </a:pPr>
            <a:r>
              <a:rPr lang="en-US" sz="4271" b="1">
                <a:solidFill>
                  <a:srgbClr val="000000">
                    <a:alpha val="27843"/>
                  </a:srgbClr>
                </a:solidFill>
                <a:latin typeface="Montserrat Light Bold"/>
                <a:ea typeface="Montserrat Light Bold"/>
                <a:cs typeface="Montserrat Light Bold"/>
                <a:sym typeface="Montserrat Light Bold"/>
              </a:rPr>
              <a:t>07</a:t>
            </a:r>
          </a:p>
        </p:txBody>
      </p:sp>
      <p:sp>
        <p:nvSpPr>
          <p:cNvPr id="17" name="TextBox 17"/>
          <p:cNvSpPr txBox="1"/>
          <p:nvPr/>
        </p:nvSpPr>
        <p:spPr>
          <a:xfrm>
            <a:off x="4700160" y="4197145"/>
            <a:ext cx="3611208" cy="856698"/>
          </a:xfrm>
          <a:prstGeom prst="rect">
            <a:avLst/>
          </a:prstGeom>
        </p:spPr>
        <p:txBody>
          <a:bodyPr lIns="0" tIns="0" rIns="0" bIns="0" rtlCol="0" anchor="t">
            <a:spAutoFit/>
          </a:bodyPr>
          <a:lstStyle/>
          <a:p>
            <a:pPr algn="l">
              <a:lnSpc>
                <a:spcPts val="3483"/>
              </a:lnSpc>
            </a:pPr>
            <a:r>
              <a:rPr lang="en-US" sz="2524" spc="247">
                <a:solidFill>
                  <a:srgbClr val="231F20"/>
                </a:solidFill>
                <a:latin typeface="Montserrat Light"/>
                <a:ea typeface="Montserrat Light"/>
                <a:cs typeface="Montserrat Light"/>
                <a:sym typeface="Montserrat Light"/>
              </a:rPr>
              <a:t>Introduction</a:t>
            </a:r>
          </a:p>
          <a:p>
            <a:pPr algn="l">
              <a:lnSpc>
                <a:spcPts val="3483"/>
              </a:lnSpc>
            </a:pPr>
            <a:endParaRPr lang="en-US" sz="2524" spc="247">
              <a:solidFill>
                <a:srgbClr val="231F20"/>
              </a:solidFill>
              <a:latin typeface="Montserrat Light"/>
              <a:ea typeface="Montserrat Light"/>
              <a:cs typeface="Montserrat Light"/>
              <a:sym typeface="Montserrat Light"/>
            </a:endParaRPr>
          </a:p>
        </p:txBody>
      </p:sp>
      <p:sp>
        <p:nvSpPr>
          <p:cNvPr id="18" name="TextBox 18"/>
          <p:cNvSpPr txBox="1"/>
          <p:nvPr/>
        </p:nvSpPr>
        <p:spPr>
          <a:xfrm>
            <a:off x="4700160" y="4952745"/>
            <a:ext cx="402078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Montserrat Light"/>
                <a:ea typeface="Montserrat Light"/>
                <a:cs typeface="Montserrat Light"/>
                <a:sym typeface="Montserrat Light"/>
              </a:rPr>
              <a:t>Problem Statement</a:t>
            </a:r>
          </a:p>
        </p:txBody>
      </p:sp>
      <p:sp>
        <p:nvSpPr>
          <p:cNvPr id="19" name="TextBox 19"/>
          <p:cNvSpPr txBox="1"/>
          <p:nvPr/>
        </p:nvSpPr>
        <p:spPr>
          <a:xfrm>
            <a:off x="4700160" y="5872836"/>
            <a:ext cx="3611208" cy="856698"/>
          </a:xfrm>
          <a:prstGeom prst="rect">
            <a:avLst/>
          </a:prstGeom>
        </p:spPr>
        <p:txBody>
          <a:bodyPr lIns="0" tIns="0" rIns="0" bIns="0" rtlCol="0" anchor="t">
            <a:spAutoFit/>
          </a:bodyPr>
          <a:lstStyle/>
          <a:p>
            <a:pPr algn="l">
              <a:lnSpc>
                <a:spcPts val="3483"/>
              </a:lnSpc>
            </a:pPr>
            <a:r>
              <a:rPr lang="en-US" sz="2524" spc="247">
                <a:solidFill>
                  <a:srgbClr val="231F20"/>
                </a:solidFill>
                <a:latin typeface="Montserrat Light"/>
                <a:ea typeface="Montserrat Light"/>
                <a:cs typeface="Montserrat Light"/>
                <a:sym typeface="Montserrat Light"/>
              </a:rPr>
              <a:t>Project Objectives</a:t>
            </a:r>
          </a:p>
          <a:p>
            <a:pPr marL="0" lvl="0" indent="0" algn="l">
              <a:lnSpc>
                <a:spcPts val="3483"/>
              </a:lnSpc>
              <a:spcBef>
                <a:spcPct val="0"/>
              </a:spcBef>
            </a:pPr>
            <a:endParaRPr lang="en-US" sz="2524" spc="247">
              <a:solidFill>
                <a:srgbClr val="231F20"/>
              </a:solidFill>
              <a:latin typeface="Montserrat Light"/>
              <a:ea typeface="Montserrat Light"/>
              <a:cs typeface="Montserrat Light"/>
              <a:sym typeface="Montserrat Light"/>
            </a:endParaRPr>
          </a:p>
        </p:txBody>
      </p:sp>
      <p:sp>
        <p:nvSpPr>
          <p:cNvPr id="20" name="TextBox 20"/>
          <p:cNvSpPr txBox="1"/>
          <p:nvPr/>
        </p:nvSpPr>
        <p:spPr>
          <a:xfrm>
            <a:off x="4700160" y="6667054"/>
            <a:ext cx="3611208" cy="856698"/>
          </a:xfrm>
          <a:prstGeom prst="rect">
            <a:avLst/>
          </a:prstGeom>
        </p:spPr>
        <p:txBody>
          <a:bodyPr lIns="0" tIns="0" rIns="0" bIns="0" rtlCol="0" anchor="t">
            <a:spAutoFit/>
          </a:bodyPr>
          <a:lstStyle/>
          <a:p>
            <a:pPr algn="l">
              <a:lnSpc>
                <a:spcPts val="3483"/>
              </a:lnSpc>
            </a:pPr>
            <a:r>
              <a:rPr lang="en-US" sz="2524" spc="247">
                <a:solidFill>
                  <a:srgbClr val="231F20"/>
                </a:solidFill>
                <a:latin typeface="Montserrat Light"/>
                <a:ea typeface="Montserrat Light"/>
                <a:cs typeface="Montserrat Light"/>
                <a:sym typeface="Montserrat Light"/>
              </a:rPr>
              <a:t>Data Overview</a:t>
            </a:r>
          </a:p>
          <a:p>
            <a:pPr marL="0" lvl="0" indent="0" algn="l">
              <a:lnSpc>
                <a:spcPts val="3483"/>
              </a:lnSpc>
              <a:spcBef>
                <a:spcPct val="0"/>
              </a:spcBef>
            </a:pPr>
            <a:endParaRPr lang="en-US" sz="2524" spc="247">
              <a:solidFill>
                <a:srgbClr val="231F20"/>
              </a:solidFill>
              <a:latin typeface="Montserrat Light"/>
              <a:ea typeface="Montserrat Light"/>
              <a:cs typeface="Montserrat Light"/>
              <a:sym typeface="Montserrat Light"/>
            </a:endParaRPr>
          </a:p>
        </p:txBody>
      </p:sp>
      <p:sp>
        <p:nvSpPr>
          <p:cNvPr id="21" name="TextBox 21"/>
          <p:cNvSpPr txBox="1"/>
          <p:nvPr/>
        </p:nvSpPr>
        <p:spPr>
          <a:xfrm>
            <a:off x="9867712" y="4134147"/>
            <a:ext cx="4761537" cy="856698"/>
          </a:xfrm>
          <a:prstGeom prst="rect">
            <a:avLst/>
          </a:prstGeom>
        </p:spPr>
        <p:txBody>
          <a:bodyPr lIns="0" tIns="0" rIns="0" bIns="0" rtlCol="0" anchor="t">
            <a:spAutoFit/>
          </a:bodyPr>
          <a:lstStyle/>
          <a:p>
            <a:pPr algn="l">
              <a:lnSpc>
                <a:spcPts val="3483"/>
              </a:lnSpc>
            </a:pPr>
            <a:r>
              <a:rPr lang="en-US" sz="2524" spc="247">
                <a:solidFill>
                  <a:srgbClr val="231F20"/>
                </a:solidFill>
                <a:latin typeface="Montserrat Light"/>
                <a:ea typeface="Montserrat Light"/>
                <a:cs typeface="Montserrat Light"/>
                <a:sym typeface="Montserrat Light"/>
              </a:rPr>
              <a:t>Findings and Insights</a:t>
            </a:r>
          </a:p>
          <a:p>
            <a:pPr algn="l">
              <a:lnSpc>
                <a:spcPts val="3483"/>
              </a:lnSpc>
            </a:pPr>
            <a:endParaRPr lang="en-US" sz="2524" spc="247">
              <a:solidFill>
                <a:srgbClr val="231F20"/>
              </a:solidFill>
              <a:latin typeface="Montserrat Light"/>
              <a:ea typeface="Montserrat Light"/>
              <a:cs typeface="Montserrat Light"/>
              <a:sym typeface="Montserrat Light"/>
            </a:endParaRPr>
          </a:p>
        </p:txBody>
      </p:sp>
      <p:sp>
        <p:nvSpPr>
          <p:cNvPr id="22" name="TextBox 22"/>
          <p:cNvSpPr txBox="1"/>
          <p:nvPr/>
        </p:nvSpPr>
        <p:spPr>
          <a:xfrm>
            <a:off x="9867712" y="4923895"/>
            <a:ext cx="4761537" cy="856698"/>
          </a:xfrm>
          <a:prstGeom prst="rect">
            <a:avLst/>
          </a:prstGeom>
        </p:spPr>
        <p:txBody>
          <a:bodyPr lIns="0" tIns="0" rIns="0" bIns="0" rtlCol="0" anchor="t">
            <a:spAutoFit/>
          </a:bodyPr>
          <a:lstStyle/>
          <a:p>
            <a:pPr algn="l">
              <a:lnSpc>
                <a:spcPts val="3483"/>
              </a:lnSpc>
            </a:pPr>
            <a:r>
              <a:rPr lang="en-US" sz="2524" spc="247">
                <a:solidFill>
                  <a:srgbClr val="231F20"/>
                </a:solidFill>
                <a:latin typeface="Montserrat Light"/>
                <a:ea typeface="Montserrat Light"/>
                <a:cs typeface="Montserrat Light"/>
                <a:sym typeface="Montserrat Light"/>
              </a:rPr>
              <a:t>Recommendations</a:t>
            </a:r>
          </a:p>
          <a:p>
            <a:pPr marL="0" lvl="0" indent="0" algn="l">
              <a:lnSpc>
                <a:spcPts val="3483"/>
              </a:lnSpc>
              <a:spcBef>
                <a:spcPct val="0"/>
              </a:spcBef>
            </a:pPr>
            <a:endParaRPr lang="en-US" sz="2524" spc="247">
              <a:solidFill>
                <a:srgbClr val="231F20"/>
              </a:solidFill>
              <a:latin typeface="Montserrat Light"/>
              <a:ea typeface="Montserrat Light"/>
              <a:cs typeface="Montserrat Light"/>
              <a:sym typeface="Montserrat Light"/>
            </a:endParaRPr>
          </a:p>
        </p:txBody>
      </p:sp>
      <p:sp>
        <p:nvSpPr>
          <p:cNvPr id="23" name="TextBox 23"/>
          <p:cNvSpPr txBox="1"/>
          <p:nvPr/>
        </p:nvSpPr>
        <p:spPr>
          <a:xfrm>
            <a:off x="9867712" y="5848455"/>
            <a:ext cx="4761537" cy="856698"/>
          </a:xfrm>
          <a:prstGeom prst="rect">
            <a:avLst/>
          </a:prstGeom>
        </p:spPr>
        <p:txBody>
          <a:bodyPr lIns="0" tIns="0" rIns="0" bIns="0" rtlCol="0" anchor="t">
            <a:spAutoFit/>
          </a:bodyPr>
          <a:lstStyle/>
          <a:p>
            <a:pPr algn="l">
              <a:lnSpc>
                <a:spcPts val="3483"/>
              </a:lnSpc>
            </a:pPr>
            <a:r>
              <a:rPr lang="en-US" sz="2524" spc="247">
                <a:solidFill>
                  <a:srgbClr val="231F20"/>
                </a:solidFill>
                <a:latin typeface="Montserrat Light"/>
                <a:ea typeface="Montserrat Light"/>
                <a:cs typeface="Montserrat Light"/>
                <a:sym typeface="Montserrat Light"/>
              </a:rPr>
              <a:t>Conclusion</a:t>
            </a:r>
          </a:p>
          <a:p>
            <a:pPr marL="0" lvl="0" indent="0" algn="l">
              <a:lnSpc>
                <a:spcPts val="3483"/>
              </a:lnSpc>
              <a:spcBef>
                <a:spcPct val="0"/>
              </a:spcBef>
            </a:pPr>
            <a:endParaRPr lang="en-US" sz="2524" spc="247">
              <a:solidFill>
                <a:srgbClr val="231F20"/>
              </a:solidFill>
              <a:latin typeface="Montserrat Light"/>
              <a:ea typeface="Montserrat Light"/>
              <a:cs typeface="Montserrat Light"/>
              <a:sym typeface="Montserrat Ligh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grpSp>
        <p:nvGrpSpPr>
          <p:cNvPr id="2" name="Group 2"/>
          <p:cNvGrpSpPr/>
          <p:nvPr/>
        </p:nvGrpSpPr>
        <p:grpSpPr>
          <a:xfrm>
            <a:off x="9144000" y="6459645"/>
            <a:ext cx="9144000" cy="3827355"/>
            <a:chOff x="0" y="0"/>
            <a:chExt cx="2160018" cy="904107"/>
          </a:xfrm>
        </p:grpSpPr>
        <p:sp>
          <p:nvSpPr>
            <p:cNvPr id="3" name="Freeform 3"/>
            <p:cNvSpPr/>
            <p:nvPr/>
          </p:nvSpPr>
          <p:spPr>
            <a:xfrm>
              <a:off x="0" y="0"/>
              <a:ext cx="2160018" cy="904107"/>
            </a:xfrm>
            <a:custGeom>
              <a:avLst/>
              <a:gdLst/>
              <a:ahLst/>
              <a:cxnLst/>
              <a:rect l="l" t="t" r="r" b="b"/>
              <a:pathLst>
                <a:path w="2160018" h="904107">
                  <a:moveTo>
                    <a:pt x="0" y="0"/>
                  </a:moveTo>
                  <a:lnTo>
                    <a:pt x="2160018" y="0"/>
                  </a:lnTo>
                  <a:lnTo>
                    <a:pt x="2160018" y="904107"/>
                  </a:lnTo>
                  <a:lnTo>
                    <a:pt x="0" y="904107"/>
                  </a:lnTo>
                  <a:close/>
                </a:path>
              </a:pathLst>
            </a:custGeom>
            <a:solidFill>
              <a:srgbClr val="15A2A2">
                <a:alpha val="83922"/>
              </a:srgbClr>
            </a:solidFill>
            <a:ln cap="sq">
              <a:noFill/>
              <a:prstDash val="solid"/>
              <a:miter/>
            </a:ln>
          </p:spPr>
        </p:sp>
        <p:sp>
          <p:nvSpPr>
            <p:cNvPr id="4" name="TextBox 4"/>
            <p:cNvSpPr txBox="1"/>
            <p:nvPr/>
          </p:nvSpPr>
          <p:spPr>
            <a:xfrm>
              <a:off x="0" y="-19050"/>
              <a:ext cx="2160018" cy="923157"/>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9144000" y="490907"/>
            <a:ext cx="9144000" cy="9692451"/>
          </a:xfrm>
          <a:custGeom>
            <a:avLst/>
            <a:gdLst/>
            <a:ahLst/>
            <a:cxnLst/>
            <a:rect l="l" t="t" r="r" b="b"/>
            <a:pathLst>
              <a:path w="9144000" h="9692451">
                <a:moveTo>
                  <a:pt x="0" y="0"/>
                </a:moveTo>
                <a:lnTo>
                  <a:pt x="9144000" y="0"/>
                </a:lnTo>
                <a:lnTo>
                  <a:pt x="9144000" y="9692450"/>
                </a:lnTo>
                <a:lnTo>
                  <a:pt x="0" y="9692450"/>
                </a:lnTo>
                <a:lnTo>
                  <a:pt x="0" y="0"/>
                </a:lnTo>
                <a:close/>
              </a:path>
            </a:pathLst>
          </a:custGeom>
          <a:blipFill>
            <a:blip r:embed="rId2"/>
            <a:stretch>
              <a:fillRect l="-52751" r="-5750"/>
            </a:stretch>
          </a:blipFill>
        </p:spPr>
      </p:sp>
      <p:sp>
        <p:nvSpPr>
          <p:cNvPr id="6" name="TextBox 6"/>
          <p:cNvSpPr txBox="1"/>
          <p:nvPr/>
        </p:nvSpPr>
        <p:spPr>
          <a:xfrm>
            <a:off x="1319843" y="3663303"/>
            <a:ext cx="6797938" cy="6520054"/>
          </a:xfrm>
          <a:prstGeom prst="rect">
            <a:avLst/>
          </a:prstGeom>
        </p:spPr>
        <p:txBody>
          <a:bodyPr lIns="0" tIns="0" rIns="0" bIns="0" rtlCol="0" anchor="t">
            <a:spAutoFit/>
          </a:bodyPr>
          <a:lstStyle/>
          <a:p>
            <a:pPr algn="just">
              <a:lnSpc>
                <a:spcPts val="3725"/>
              </a:lnSpc>
            </a:pPr>
            <a:r>
              <a:rPr lang="en-US" sz="2699" spc="264">
                <a:solidFill>
                  <a:srgbClr val="231F20"/>
                </a:solidFill>
                <a:latin typeface="Montserrat Light"/>
                <a:ea typeface="Montserrat Light"/>
                <a:cs typeface="Montserrat Light"/>
                <a:sym typeface="Montserrat Light"/>
              </a:rPr>
              <a:t>As part of a high-priority project within our data analytics team, this report investigates patterns and risk factors in road accidents across Thailand. Understanding these factors is crucial for developing strategies that reduce accident rates and enhance public safety. This dataset integrates multiple sources to capture essential accident-related details.</a:t>
            </a:r>
          </a:p>
          <a:p>
            <a:pPr algn="just">
              <a:lnSpc>
                <a:spcPts val="3725"/>
              </a:lnSpc>
            </a:pPr>
            <a:endParaRPr lang="en-US" sz="2699" spc="264">
              <a:solidFill>
                <a:srgbClr val="231F20"/>
              </a:solidFill>
              <a:latin typeface="Montserrat Light"/>
              <a:ea typeface="Montserrat Light"/>
              <a:cs typeface="Montserrat Light"/>
              <a:sym typeface="Montserrat Light"/>
            </a:endParaRPr>
          </a:p>
          <a:p>
            <a:pPr marL="0" lvl="0" indent="0" algn="just">
              <a:lnSpc>
                <a:spcPts val="3725"/>
              </a:lnSpc>
              <a:spcBef>
                <a:spcPct val="0"/>
              </a:spcBef>
            </a:pPr>
            <a:endParaRPr lang="en-US" sz="2699" spc="264">
              <a:solidFill>
                <a:srgbClr val="231F20"/>
              </a:solidFill>
              <a:latin typeface="Montserrat Light"/>
              <a:ea typeface="Montserrat Light"/>
              <a:cs typeface="Montserrat Light"/>
              <a:sym typeface="Montserrat Light"/>
            </a:endParaRPr>
          </a:p>
        </p:txBody>
      </p:sp>
      <p:sp>
        <p:nvSpPr>
          <p:cNvPr id="7" name="TextBox 7"/>
          <p:cNvSpPr txBox="1"/>
          <p:nvPr/>
        </p:nvSpPr>
        <p:spPr>
          <a:xfrm>
            <a:off x="1319843" y="2478016"/>
            <a:ext cx="6353568" cy="947162"/>
          </a:xfrm>
          <a:prstGeom prst="rect">
            <a:avLst/>
          </a:prstGeom>
        </p:spPr>
        <p:txBody>
          <a:bodyPr lIns="0" tIns="0" rIns="0" bIns="0" rtlCol="0" anchor="t">
            <a:spAutoFit/>
          </a:bodyPr>
          <a:lstStyle/>
          <a:p>
            <a:pPr marL="0" lvl="0" indent="0" algn="l">
              <a:lnSpc>
                <a:spcPts val="7797"/>
              </a:lnSpc>
              <a:spcBef>
                <a:spcPct val="0"/>
              </a:spcBef>
            </a:pPr>
            <a:r>
              <a:rPr lang="en-US" sz="5650" spc="79">
                <a:solidFill>
                  <a:srgbClr val="2C2D30"/>
                </a:solidFill>
                <a:latin typeface="League Spartan"/>
                <a:ea typeface="League Spartan"/>
                <a:cs typeface="League Spartan"/>
                <a:sym typeface="League Spartan"/>
              </a:rPr>
              <a:t>Introduction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Freeform 2"/>
          <p:cNvSpPr/>
          <p:nvPr/>
        </p:nvSpPr>
        <p:spPr>
          <a:xfrm>
            <a:off x="286968" y="1641880"/>
            <a:ext cx="8857032" cy="7803644"/>
          </a:xfrm>
          <a:custGeom>
            <a:avLst/>
            <a:gdLst/>
            <a:ahLst/>
            <a:cxnLst/>
            <a:rect l="l" t="t" r="r" b="b"/>
            <a:pathLst>
              <a:path w="8857032" h="7803644">
                <a:moveTo>
                  <a:pt x="0" y="0"/>
                </a:moveTo>
                <a:lnTo>
                  <a:pt x="8857032" y="0"/>
                </a:lnTo>
                <a:lnTo>
                  <a:pt x="8857032" y="7803644"/>
                </a:lnTo>
                <a:lnTo>
                  <a:pt x="0" y="7803644"/>
                </a:lnTo>
                <a:lnTo>
                  <a:pt x="0" y="0"/>
                </a:lnTo>
                <a:close/>
              </a:path>
            </a:pathLst>
          </a:custGeom>
          <a:blipFill>
            <a:blip r:embed="rId2"/>
            <a:stretch>
              <a:fillRect l="-5266" r="-38875"/>
            </a:stretch>
          </a:blipFill>
        </p:spPr>
      </p:sp>
      <p:sp>
        <p:nvSpPr>
          <p:cNvPr id="3" name="TextBox 3"/>
          <p:cNvSpPr txBox="1"/>
          <p:nvPr/>
        </p:nvSpPr>
        <p:spPr>
          <a:xfrm>
            <a:off x="9859883" y="1978874"/>
            <a:ext cx="7712233" cy="6958205"/>
          </a:xfrm>
          <a:prstGeom prst="rect">
            <a:avLst/>
          </a:prstGeom>
        </p:spPr>
        <p:txBody>
          <a:bodyPr lIns="0" tIns="0" rIns="0" bIns="0" rtlCol="0" anchor="t">
            <a:spAutoFit/>
          </a:bodyPr>
          <a:lstStyle/>
          <a:p>
            <a:pPr algn="just">
              <a:lnSpc>
                <a:spcPts val="5075"/>
              </a:lnSpc>
            </a:pPr>
            <a:r>
              <a:rPr lang="en-US" sz="2699" spc="264">
                <a:solidFill>
                  <a:srgbClr val="231F20"/>
                </a:solidFill>
                <a:latin typeface="Montserrat Light"/>
                <a:ea typeface="Montserrat Light"/>
                <a:cs typeface="Montserrat Light"/>
                <a:sym typeface="Montserrat Light"/>
              </a:rPr>
              <a:t>Roadway accidents present serious safety challenges with both human and economic costs. This project aims to identify key factors influencing accidents—such as environmental conditions, geographic specifics, and incident characteristics—and leverage these findings to guide targeted safety interventions, reduce collisions, and improve traffic safety.</a:t>
            </a:r>
          </a:p>
          <a:p>
            <a:pPr marL="0" lvl="0" indent="0" algn="just">
              <a:lnSpc>
                <a:spcPts val="5075"/>
              </a:lnSpc>
            </a:pPr>
            <a:endParaRPr lang="en-US" sz="2699" spc="264">
              <a:solidFill>
                <a:srgbClr val="231F20"/>
              </a:solidFill>
              <a:latin typeface="Montserrat Light"/>
              <a:ea typeface="Montserrat Light"/>
              <a:cs typeface="Montserrat Light"/>
              <a:sym typeface="Montserrat Light"/>
            </a:endParaRPr>
          </a:p>
        </p:txBody>
      </p:sp>
      <p:sp>
        <p:nvSpPr>
          <p:cNvPr id="4" name="TextBox 4"/>
          <p:cNvSpPr txBox="1"/>
          <p:nvPr/>
        </p:nvSpPr>
        <p:spPr>
          <a:xfrm>
            <a:off x="9859883" y="933450"/>
            <a:ext cx="7712233" cy="947162"/>
          </a:xfrm>
          <a:prstGeom prst="rect">
            <a:avLst/>
          </a:prstGeom>
        </p:spPr>
        <p:txBody>
          <a:bodyPr lIns="0" tIns="0" rIns="0" bIns="0" rtlCol="0" anchor="t">
            <a:spAutoFit/>
          </a:bodyPr>
          <a:lstStyle/>
          <a:p>
            <a:pPr marL="0" lvl="0" indent="0" algn="ctr">
              <a:lnSpc>
                <a:spcPts val="7797"/>
              </a:lnSpc>
              <a:spcBef>
                <a:spcPct val="0"/>
              </a:spcBef>
            </a:pPr>
            <a:r>
              <a:rPr lang="en-US" sz="5650" spc="79">
                <a:solidFill>
                  <a:srgbClr val="2C2D30"/>
                </a:solidFill>
                <a:latin typeface="League Spartan"/>
                <a:ea typeface="League Spartan"/>
                <a:cs typeface="League Spartan"/>
                <a:sym typeface="League Spartan"/>
              </a:rPr>
              <a:t>Problem Statement:</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grpSp>
        <p:nvGrpSpPr>
          <p:cNvPr id="2" name="Group 2"/>
          <p:cNvGrpSpPr/>
          <p:nvPr/>
        </p:nvGrpSpPr>
        <p:grpSpPr>
          <a:xfrm>
            <a:off x="12060040" y="7264239"/>
            <a:ext cx="5428653" cy="1922411"/>
            <a:chOff x="0" y="0"/>
            <a:chExt cx="1205822" cy="427009"/>
          </a:xfrm>
        </p:grpSpPr>
        <p:sp>
          <p:nvSpPr>
            <p:cNvPr id="3" name="Freeform 3"/>
            <p:cNvSpPr/>
            <p:nvPr/>
          </p:nvSpPr>
          <p:spPr>
            <a:xfrm>
              <a:off x="0" y="0"/>
              <a:ext cx="1205822" cy="427009"/>
            </a:xfrm>
            <a:custGeom>
              <a:avLst/>
              <a:gdLst/>
              <a:ahLst/>
              <a:cxnLst/>
              <a:rect l="l" t="t" r="r" b="b"/>
              <a:pathLst>
                <a:path w="1205822" h="427009">
                  <a:moveTo>
                    <a:pt x="0" y="0"/>
                  </a:moveTo>
                  <a:lnTo>
                    <a:pt x="1205822" y="0"/>
                  </a:lnTo>
                  <a:lnTo>
                    <a:pt x="1205822" y="427009"/>
                  </a:lnTo>
                  <a:lnTo>
                    <a:pt x="0" y="427009"/>
                  </a:lnTo>
                  <a:close/>
                </a:path>
              </a:pathLst>
            </a:custGeom>
            <a:solidFill>
              <a:srgbClr val="15A2A2">
                <a:alpha val="83922"/>
              </a:srgbClr>
            </a:solidFill>
            <a:ln cap="sq">
              <a:noFill/>
              <a:prstDash val="solid"/>
              <a:miter/>
            </a:ln>
          </p:spPr>
        </p:sp>
        <p:sp>
          <p:nvSpPr>
            <p:cNvPr id="4" name="TextBox 4"/>
            <p:cNvSpPr txBox="1"/>
            <p:nvPr/>
          </p:nvSpPr>
          <p:spPr>
            <a:xfrm>
              <a:off x="0" y="-19050"/>
              <a:ext cx="1205822" cy="446059"/>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6427813" y="7264239"/>
            <a:ext cx="5428653" cy="1922411"/>
            <a:chOff x="0" y="0"/>
            <a:chExt cx="1205822" cy="427009"/>
          </a:xfrm>
        </p:grpSpPr>
        <p:sp>
          <p:nvSpPr>
            <p:cNvPr id="6" name="Freeform 6"/>
            <p:cNvSpPr/>
            <p:nvPr/>
          </p:nvSpPr>
          <p:spPr>
            <a:xfrm>
              <a:off x="0" y="0"/>
              <a:ext cx="1205822" cy="427009"/>
            </a:xfrm>
            <a:custGeom>
              <a:avLst/>
              <a:gdLst/>
              <a:ahLst/>
              <a:cxnLst/>
              <a:rect l="l" t="t" r="r" b="b"/>
              <a:pathLst>
                <a:path w="1205822" h="427009">
                  <a:moveTo>
                    <a:pt x="0" y="0"/>
                  </a:moveTo>
                  <a:lnTo>
                    <a:pt x="1205822" y="0"/>
                  </a:lnTo>
                  <a:lnTo>
                    <a:pt x="1205822" y="427009"/>
                  </a:lnTo>
                  <a:lnTo>
                    <a:pt x="0" y="427009"/>
                  </a:lnTo>
                  <a:close/>
                </a:path>
              </a:pathLst>
            </a:custGeom>
            <a:solidFill>
              <a:srgbClr val="15A2A2">
                <a:alpha val="83922"/>
              </a:srgbClr>
            </a:solidFill>
            <a:ln cap="sq">
              <a:noFill/>
              <a:prstDash val="solid"/>
              <a:miter/>
            </a:ln>
          </p:spPr>
        </p:sp>
        <p:sp>
          <p:nvSpPr>
            <p:cNvPr id="7" name="TextBox 7"/>
            <p:cNvSpPr txBox="1"/>
            <p:nvPr/>
          </p:nvSpPr>
          <p:spPr>
            <a:xfrm>
              <a:off x="0" y="-19050"/>
              <a:ext cx="1205822" cy="446059"/>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8" name="Group 8"/>
          <p:cNvGrpSpPr/>
          <p:nvPr/>
        </p:nvGrpSpPr>
        <p:grpSpPr>
          <a:xfrm>
            <a:off x="799308" y="7264239"/>
            <a:ext cx="5428653" cy="1922411"/>
            <a:chOff x="0" y="0"/>
            <a:chExt cx="1205822" cy="427009"/>
          </a:xfrm>
        </p:grpSpPr>
        <p:sp>
          <p:nvSpPr>
            <p:cNvPr id="9" name="Freeform 9"/>
            <p:cNvSpPr/>
            <p:nvPr/>
          </p:nvSpPr>
          <p:spPr>
            <a:xfrm>
              <a:off x="0" y="0"/>
              <a:ext cx="1205822" cy="427009"/>
            </a:xfrm>
            <a:custGeom>
              <a:avLst/>
              <a:gdLst/>
              <a:ahLst/>
              <a:cxnLst/>
              <a:rect l="l" t="t" r="r" b="b"/>
              <a:pathLst>
                <a:path w="1205822" h="427009">
                  <a:moveTo>
                    <a:pt x="0" y="0"/>
                  </a:moveTo>
                  <a:lnTo>
                    <a:pt x="1205822" y="0"/>
                  </a:lnTo>
                  <a:lnTo>
                    <a:pt x="1205822" y="427009"/>
                  </a:lnTo>
                  <a:lnTo>
                    <a:pt x="0" y="427009"/>
                  </a:lnTo>
                  <a:close/>
                </a:path>
              </a:pathLst>
            </a:custGeom>
            <a:solidFill>
              <a:srgbClr val="15A2A2">
                <a:alpha val="83922"/>
              </a:srgbClr>
            </a:solidFill>
            <a:ln cap="sq">
              <a:noFill/>
              <a:prstDash val="solid"/>
              <a:miter/>
            </a:ln>
          </p:spPr>
        </p:sp>
        <p:sp>
          <p:nvSpPr>
            <p:cNvPr id="10" name="TextBox 10"/>
            <p:cNvSpPr txBox="1"/>
            <p:nvPr/>
          </p:nvSpPr>
          <p:spPr>
            <a:xfrm>
              <a:off x="0" y="-19050"/>
              <a:ext cx="1205822" cy="446059"/>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1" name="Freeform 11"/>
          <p:cNvSpPr/>
          <p:nvPr/>
        </p:nvSpPr>
        <p:spPr>
          <a:xfrm>
            <a:off x="761208" y="2543925"/>
            <a:ext cx="5428580" cy="4720314"/>
          </a:xfrm>
          <a:custGeom>
            <a:avLst/>
            <a:gdLst/>
            <a:ahLst/>
            <a:cxnLst/>
            <a:rect l="l" t="t" r="r" b="b"/>
            <a:pathLst>
              <a:path w="5428580" h="4720314">
                <a:moveTo>
                  <a:pt x="0" y="0"/>
                </a:moveTo>
                <a:lnTo>
                  <a:pt x="5428580" y="0"/>
                </a:lnTo>
                <a:lnTo>
                  <a:pt x="5428580" y="4720314"/>
                </a:lnTo>
                <a:lnTo>
                  <a:pt x="0" y="4720314"/>
                </a:lnTo>
                <a:lnTo>
                  <a:pt x="0" y="0"/>
                </a:lnTo>
                <a:close/>
              </a:path>
            </a:pathLst>
          </a:custGeom>
          <a:blipFill>
            <a:blip r:embed="rId2"/>
            <a:stretch>
              <a:fillRect r="-30429"/>
            </a:stretch>
          </a:blipFill>
        </p:spPr>
      </p:sp>
      <p:sp>
        <p:nvSpPr>
          <p:cNvPr id="12" name="Freeform 12"/>
          <p:cNvSpPr/>
          <p:nvPr/>
        </p:nvSpPr>
        <p:spPr>
          <a:xfrm>
            <a:off x="6427813" y="2543925"/>
            <a:ext cx="5428580" cy="4720314"/>
          </a:xfrm>
          <a:custGeom>
            <a:avLst/>
            <a:gdLst/>
            <a:ahLst/>
            <a:cxnLst/>
            <a:rect l="l" t="t" r="r" b="b"/>
            <a:pathLst>
              <a:path w="5428580" h="4720314">
                <a:moveTo>
                  <a:pt x="0" y="0"/>
                </a:moveTo>
                <a:lnTo>
                  <a:pt x="5428580" y="0"/>
                </a:lnTo>
                <a:lnTo>
                  <a:pt x="5428580" y="4720314"/>
                </a:lnTo>
                <a:lnTo>
                  <a:pt x="0" y="4720314"/>
                </a:lnTo>
                <a:lnTo>
                  <a:pt x="0" y="0"/>
                </a:lnTo>
                <a:close/>
              </a:path>
            </a:pathLst>
          </a:custGeom>
          <a:blipFill>
            <a:blip r:embed="rId3"/>
            <a:stretch>
              <a:fillRect l="-7968" r="-7968"/>
            </a:stretch>
          </a:blipFill>
        </p:spPr>
      </p:sp>
      <p:sp>
        <p:nvSpPr>
          <p:cNvPr id="13" name="Freeform 13"/>
          <p:cNvSpPr/>
          <p:nvPr/>
        </p:nvSpPr>
        <p:spPr>
          <a:xfrm>
            <a:off x="12060112" y="2543925"/>
            <a:ext cx="5428580" cy="4720314"/>
          </a:xfrm>
          <a:custGeom>
            <a:avLst/>
            <a:gdLst/>
            <a:ahLst/>
            <a:cxnLst/>
            <a:rect l="l" t="t" r="r" b="b"/>
            <a:pathLst>
              <a:path w="5428580" h="4720314">
                <a:moveTo>
                  <a:pt x="0" y="0"/>
                </a:moveTo>
                <a:lnTo>
                  <a:pt x="5428580" y="0"/>
                </a:lnTo>
                <a:lnTo>
                  <a:pt x="5428580" y="4720314"/>
                </a:lnTo>
                <a:lnTo>
                  <a:pt x="0" y="4720314"/>
                </a:lnTo>
                <a:lnTo>
                  <a:pt x="0" y="0"/>
                </a:lnTo>
                <a:close/>
              </a:path>
            </a:pathLst>
          </a:custGeom>
          <a:blipFill>
            <a:blip r:embed="rId4"/>
            <a:stretch>
              <a:fillRect l="-15624" r="-15624"/>
            </a:stretch>
          </a:blipFill>
        </p:spPr>
      </p:sp>
      <p:sp>
        <p:nvSpPr>
          <p:cNvPr id="14" name="Freeform 14"/>
          <p:cNvSpPr/>
          <p:nvPr/>
        </p:nvSpPr>
        <p:spPr>
          <a:xfrm>
            <a:off x="761208" y="2543925"/>
            <a:ext cx="5428580" cy="4672689"/>
          </a:xfrm>
          <a:custGeom>
            <a:avLst/>
            <a:gdLst/>
            <a:ahLst/>
            <a:cxnLst/>
            <a:rect l="l" t="t" r="r" b="b"/>
            <a:pathLst>
              <a:path w="5428580" h="4672689">
                <a:moveTo>
                  <a:pt x="0" y="0"/>
                </a:moveTo>
                <a:lnTo>
                  <a:pt x="5428580" y="0"/>
                </a:lnTo>
                <a:lnTo>
                  <a:pt x="5428580" y="4672689"/>
                </a:lnTo>
                <a:lnTo>
                  <a:pt x="0" y="4672689"/>
                </a:lnTo>
                <a:lnTo>
                  <a:pt x="0" y="0"/>
                </a:lnTo>
                <a:close/>
              </a:path>
            </a:pathLst>
          </a:custGeom>
          <a:blipFill>
            <a:blip r:embed="rId5"/>
            <a:stretch>
              <a:fillRect l="-14597" r="-14597"/>
            </a:stretch>
          </a:blipFill>
        </p:spPr>
      </p:sp>
      <p:sp>
        <p:nvSpPr>
          <p:cNvPr id="15" name="Freeform 15"/>
          <p:cNvSpPr/>
          <p:nvPr/>
        </p:nvSpPr>
        <p:spPr>
          <a:xfrm>
            <a:off x="6431507" y="2520113"/>
            <a:ext cx="5424887" cy="4744126"/>
          </a:xfrm>
          <a:custGeom>
            <a:avLst/>
            <a:gdLst/>
            <a:ahLst/>
            <a:cxnLst/>
            <a:rect l="l" t="t" r="r" b="b"/>
            <a:pathLst>
              <a:path w="5424887" h="4744126">
                <a:moveTo>
                  <a:pt x="0" y="0"/>
                </a:moveTo>
                <a:lnTo>
                  <a:pt x="5424886" y="0"/>
                </a:lnTo>
                <a:lnTo>
                  <a:pt x="5424886" y="4744126"/>
                </a:lnTo>
                <a:lnTo>
                  <a:pt x="0" y="4744126"/>
                </a:lnTo>
                <a:lnTo>
                  <a:pt x="0" y="0"/>
                </a:lnTo>
                <a:close/>
              </a:path>
            </a:pathLst>
          </a:custGeom>
          <a:blipFill>
            <a:blip r:embed="rId6"/>
            <a:stretch>
              <a:fillRect l="-26269" r="-7509" b="-1920"/>
            </a:stretch>
          </a:blipFill>
        </p:spPr>
      </p:sp>
      <p:sp>
        <p:nvSpPr>
          <p:cNvPr id="16" name="Freeform 16"/>
          <p:cNvSpPr/>
          <p:nvPr/>
        </p:nvSpPr>
        <p:spPr>
          <a:xfrm>
            <a:off x="12060040" y="2543925"/>
            <a:ext cx="5428653" cy="4720314"/>
          </a:xfrm>
          <a:custGeom>
            <a:avLst/>
            <a:gdLst/>
            <a:ahLst/>
            <a:cxnLst/>
            <a:rect l="l" t="t" r="r" b="b"/>
            <a:pathLst>
              <a:path w="5428653" h="4720314">
                <a:moveTo>
                  <a:pt x="0" y="0"/>
                </a:moveTo>
                <a:lnTo>
                  <a:pt x="5428652" y="0"/>
                </a:lnTo>
                <a:lnTo>
                  <a:pt x="5428652" y="4720314"/>
                </a:lnTo>
                <a:lnTo>
                  <a:pt x="0" y="4720314"/>
                </a:lnTo>
                <a:lnTo>
                  <a:pt x="0" y="0"/>
                </a:lnTo>
                <a:close/>
              </a:path>
            </a:pathLst>
          </a:custGeom>
          <a:blipFill>
            <a:blip r:embed="rId7"/>
            <a:stretch>
              <a:fillRect l="-22471" r="-8282"/>
            </a:stretch>
          </a:blipFill>
        </p:spPr>
      </p:sp>
      <p:sp>
        <p:nvSpPr>
          <p:cNvPr id="17" name="TextBox 17"/>
          <p:cNvSpPr txBox="1"/>
          <p:nvPr/>
        </p:nvSpPr>
        <p:spPr>
          <a:xfrm>
            <a:off x="1028700" y="1406539"/>
            <a:ext cx="7712233" cy="947162"/>
          </a:xfrm>
          <a:prstGeom prst="rect">
            <a:avLst/>
          </a:prstGeom>
        </p:spPr>
        <p:txBody>
          <a:bodyPr lIns="0" tIns="0" rIns="0" bIns="0" rtlCol="0" anchor="t">
            <a:spAutoFit/>
          </a:bodyPr>
          <a:lstStyle/>
          <a:p>
            <a:pPr marL="0" lvl="0" indent="0" algn="l">
              <a:lnSpc>
                <a:spcPts val="7797"/>
              </a:lnSpc>
              <a:spcBef>
                <a:spcPct val="0"/>
              </a:spcBef>
            </a:pPr>
            <a:r>
              <a:rPr lang="en-US" sz="5650" spc="79">
                <a:solidFill>
                  <a:srgbClr val="2C2D30"/>
                </a:solidFill>
                <a:latin typeface="League Spartan"/>
                <a:ea typeface="League Spartan"/>
                <a:cs typeface="League Spartan"/>
                <a:sym typeface="League Spartan"/>
              </a:rPr>
              <a:t>Project Objectives </a:t>
            </a:r>
          </a:p>
        </p:txBody>
      </p:sp>
      <p:sp>
        <p:nvSpPr>
          <p:cNvPr id="18" name="TextBox 18"/>
          <p:cNvSpPr txBox="1"/>
          <p:nvPr/>
        </p:nvSpPr>
        <p:spPr>
          <a:xfrm>
            <a:off x="1132613" y="8088445"/>
            <a:ext cx="4762041" cy="1039359"/>
          </a:xfrm>
          <a:prstGeom prst="rect">
            <a:avLst/>
          </a:prstGeom>
        </p:spPr>
        <p:txBody>
          <a:bodyPr lIns="0" tIns="0" rIns="0" bIns="0" rtlCol="0" anchor="t">
            <a:spAutoFit/>
          </a:bodyPr>
          <a:lstStyle/>
          <a:p>
            <a:pPr algn="ctr">
              <a:lnSpc>
                <a:spcPts val="1656"/>
              </a:lnSpc>
            </a:pPr>
            <a:r>
              <a:rPr lang="en-US" sz="1200" spc="117">
                <a:solidFill>
                  <a:srgbClr val="231F20"/>
                </a:solidFill>
                <a:latin typeface="Montserrat Light"/>
                <a:ea typeface="Montserrat Light"/>
                <a:cs typeface="Montserrat Light"/>
                <a:sym typeface="Montserrat Light"/>
              </a:rPr>
              <a:t>·Analyze accident data across different provinces to identify high-risk areas.</a:t>
            </a:r>
          </a:p>
          <a:p>
            <a:pPr algn="ctr">
              <a:lnSpc>
                <a:spcPts val="1656"/>
              </a:lnSpc>
            </a:pPr>
            <a:r>
              <a:rPr lang="en-US" sz="1200" spc="117">
                <a:solidFill>
                  <a:srgbClr val="231F20"/>
                </a:solidFill>
                <a:latin typeface="Montserrat Light"/>
                <a:ea typeface="Montserrat Light"/>
                <a:cs typeface="Montserrat Light"/>
                <a:sym typeface="Montserrat Light"/>
              </a:rPr>
              <a:t>·Assess trends over the years to understand if accident rates are increasing or decreasing.</a:t>
            </a:r>
          </a:p>
          <a:p>
            <a:pPr marL="0" lvl="0" indent="0" algn="ctr">
              <a:lnSpc>
                <a:spcPts val="1656"/>
              </a:lnSpc>
              <a:spcBef>
                <a:spcPct val="0"/>
              </a:spcBef>
            </a:pPr>
            <a:endParaRPr lang="en-US" sz="1200" spc="117">
              <a:solidFill>
                <a:srgbClr val="231F20"/>
              </a:solidFill>
              <a:latin typeface="Montserrat Light"/>
              <a:ea typeface="Montserrat Light"/>
              <a:cs typeface="Montserrat Light"/>
              <a:sym typeface="Montserrat Light"/>
            </a:endParaRPr>
          </a:p>
        </p:txBody>
      </p:sp>
      <p:sp>
        <p:nvSpPr>
          <p:cNvPr id="19" name="TextBox 19"/>
          <p:cNvSpPr txBox="1"/>
          <p:nvPr/>
        </p:nvSpPr>
        <p:spPr>
          <a:xfrm>
            <a:off x="1132613" y="7426164"/>
            <a:ext cx="5095175" cy="633706"/>
          </a:xfrm>
          <a:prstGeom prst="rect">
            <a:avLst/>
          </a:prstGeom>
        </p:spPr>
        <p:txBody>
          <a:bodyPr lIns="0" tIns="0" rIns="0" bIns="0" rtlCol="0" anchor="t">
            <a:spAutoFit/>
          </a:bodyPr>
          <a:lstStyle/>
          <a:p>
            <a:pPr marL="0" lvl="0" indent="0" algn="ctr">
              <a:lnSpc>
                <a:spcPts val="2569"/>
              </a:lnSpc>
              <a:spcBef>
                <a:spcPct val="0"/>
              </a:spcBef>
            </a:pPr>
            <a:r>
              <a:rPr lang="en-US" sz="1862" spc="26">
                <a:solidFill>
                  <a:srgbClr val="2C2D30"/>
                </a:solidFill>
                <a:latin typeface="League Spartan"/>
                <a:ea typeface="League Spartan"/>
                <a:cs typeface="League Spartan"/>
                <a:sym typeface="League Spartan"/>
              </a:rPr>
              <a:t>1. Determine the Frequency and Distribution of Accidents:</a:t>
            </a:r>
          </a:p>
        </p:txBody>
      </p:sp>
      <p:sp>
        <p:nvSpPr>
          <p:cNvPr id="20" name="TextBox 20"/>
          <p:cNvSpPr txBox="1"/>
          <p:nvPr/>
        </p:nvSpPr>
        <p:spPr>
          <a:xfrm>
            <a:off x="6762980" y="8040820"/>
            <a:ext cx="4762041" cy="1039359"/>
          </a:xfrm>
          <a:prstGeom prst="rect">
            <a:avLst/>
          </a:prstGeom>
        </p:spPr>
        <p:txBody>
          <a:bodyPr lIns="0" tIns="0" rIns="0" bIns="0" rtlCol="0" anchor="t">
            <a:spAutoFit/>
          </a:bodyPr>
          <a:lstStyle/>
          <a:p>
            <a:pPr algn="ctr">
              <a:lnSpc>
                <a:spcPts val="1656"/>
              </a:lnSpc>
            </a:pPr>
            <a:r>
              <a:rPr lang="en-US" sz="1200" spc="117">
                <a:solidFill>
                  <a:srgbClr val="231F20"/>
                </a:solidFill>
                <a:latin typeface="Montserrat Light"/>
                <a:ea typeface="Montserrat Light"/>
                <a:cs typeface="Montserrat Light"/>
                <a:sym typeface="Montserrat Light"/>
              </a:rPr>
              <a:t>Categorize accidents based on vehicle types to understand which vehicles are most commonly involved.</a:t>
            </a:r>
          </a:p>
          <a:p>
            <a:pPr marL="0" lvl="0" indent="0" algn="ctr">
              <a:lnSpc>
                <a:spcPts val="1656"/>
              </a:lnSpc>
              <a:spcBef>
                <a:spcPct val="0"/>
              </a:spcBef>
            </a:pPr>
            <a:r>
              <a:rPr lang="en-US" sz="1200" spc="117">
                <a:solidFill>
                  <a:srgbClr val="231F20"/>
                </a:solidFill>
                <a:latin typeface="Montserrat Light"/>
                <a:ea typeface="Montserrat Light"/>
                <a:cs typeface="Montserrat Light"/>
                <a:sym typeface="Montserrat Light"/>
              </a:rPr>
              <a:t>·Analyze different types of accidents (e.g., rollovers, collisions) to assess their severity levels.</a:t>
            </a:r>
          </a:p>
        </p:txBody>
      </p:sp>
      <p:sp>
        <p:nvSpPr>
          <p:cNvPr id="21" name="TextBox 21"/>
          <p:cNvSpPr txBox="1"/>
          <p:nvPr/>
        </p:nvSpPr>
        <p:spPr>
          <a:xfrm>
            <a:off x="7264518" y="7422426"/>
            <a:ext cx="3755171" cy="957556"/>
          </a:xfrm>
          <a:prstGeom prst="rect">
            <a:avLst/>
          </a:prstGeom>
        </p:spPr>
        <p:txBody>
          <a:bodyPr lIns="0" tIns="0" rIns="0" bIns="0" rtlCol="0" anchor="t">
            <a:spAutoFit/>
          </a:bodyPr>
          <a:lstStyle/>
          <a:p>
            <a:pPr algn="ctr">
              <a:lnSpc>
                <a:spcPts val="2569"/>
              </a:lnSpc>
            </a:pPr>
            <a:r>
              <a:rPr lang="en-US" sz="1862" spc="26">
                <a:solidFill>
                  <a:srgbClr val="2C2D30"/>
                </a:solidFill>
                <a:latin typeface="League Spartan"/>
                <a:ea typeface="League Spartan"/>
                <a:cs typeface="League Spartan"/>
                <a:sym typeface="League Spartan"/>
              </a:rPr>
              <a:t>Evaluate Vehicle Involvement and Accident Types:</a:t>
            </a:r>
          </a:p>
          <a:p>
            <a:pPr marL="0" lvl="0" indent="0" algn="ctr">
              <a:lnSpc>
                <a:spcPts val="2569"/>
              </a:lnSpc>
              <a:spcBef>
                <a:spcPct val="0"/>
              </a:spcBef>
            </a:pPr>
            <a:endParaRPr lang="en-US" sz="1862" spc="26">
              <a:solidFill>
                <a:srgbClr val="2C2D30"/>
              </a:solidFill>
              <a:latin typeface="League Spartan"/>
              <a:ea typeface="League Spartan"/>
              <a:cs typeface="League Spartan"/>
              <a:sym typeface="League Spartan"/>
            </a:endParaRPr>
          </a:p>
        </p:txBody>
      </p:sp>
      <p:sp>
        <p:nvSpPr>
          <p:cNvPr id="22" name="TextBox 22"/>
          <p:cNvSpPr txBox="1"/>
          <p:nvPr/>
        </p:nvSpPr>
        <p:spPr>
          <a:xfrm>
            <a:off x="12389865" y="7896442"/>
            <a:ext cx="4762041" cy="1317672"/>
          </a:xfrm>
          <a:prstGeom prst="rect">
            <a:avLst/>
          </a:prstGeom>
        </p:spPr>
        <p:txBody>
          <a:bodyPr lIns="0" tIns="0" rIns="0" bIns="0" rtlCol="0" anchor="t">
            <a:spAutoFit/>
          </a:bodyPr>
          <a:lstStyle/>
          <a:p>
            <a:pPr algn="ctr">
              <a:lnSpc>
                <a:spcPts val="1794"/>
              </a:lnSpc>
            </a:pPr>
            <a:r>
              <a:rPr lang="en-US" sz="1300" spc="127">
                <a:solidFill>
                  <a:srgbClr val="231F20"/>
                </a:solidFill>
                <a:latin typeface="Montserrat Light"/>
                <a:ea typeface="Montserrat Light"/>
                <a:cs typeface="Montserrat Light"/>
                <a:sym typeface="Montserrat Light"/>
              </a:rPr>
              <a:t>·Use findings to suggest safety improvements for specific provinces or conditions (e.g., better road maintenance, signage improvements).</a:t>
            </a:r>
          </a:p>
          <a:p>
            <a:pPr algn="ctr">
              <a:lnSpc>
                <a:spcPts val="1794"/>
              </a:lnSpc>
            </a:pPr>
            <a:r>
              <a:rPr lang="en-US" sz="1300" spc="127">
                <a:solidFill>
                  <a:srgbClr val="231F20"/>
                </a:solidFill>
                <a:latin typeface="Montserrat Light"/>
                <a:ea typeface="Montserrat Light"/>
                <a:cs typeface="Montserrat Light"/>
                <a:sym typeface="Montserrat Light"/>
              </a:rPr>
              <a:t>·Recommend targeted interventions for accident prevention based on common causes.</a:t>
            </a:r>
          </a:p>
          <a:p>
            <a:pPr marL="0" lvl="0" indent="0" algn="ctr">
              <a:lnSpc>
                <a:spcPts val="1794"/>
              </a:lnSpc>
              <a:spcBef>
                <a:spcPct val="0"/>
              </a:spcBef>
            </a:pPr>
            <a:endParaRPr lang="en-US" sz="1300" spc="127">
              <a:solidFill>
                <a:srgbClr val="231F20"/>
              </a:solidFill>
              <a:latin typeface="Montserrat Light"/>
              <a:ea typeface="Montserrat Light"/>
              <a:cs typeface="Montserrat Light"/>
              <a:sym typeface="Montserrat Light"/>
            </a:endParaRPr>
          </a:p>
        </p:txBody>
      </p:sp>
      <p:sp>
        <p:nvSpPr>
          <p:cNvPr id="23" name="TextBox 23"/>
          <p:cNvSpPr txBox="1"/>
          <p:nvPr/>
        </p:nvSpPr>
        <p:spPr>
          <a:xfrm>
            <a:off x="12583675" y="7422426"/>
            <a:ext cx="4374422" cy="309856"/>
          </a:xfrm>
          <a:prstGeom prst="rect">
            <a:avLst/>
          </a:prstGeom>
        </p:spPr>
        <p:txBody>
          <a:bodyPr lIns="0" tIns="0" rIns="0" bIns="0" rtlCol="0" anchor="t">
            <a:spAutoFit/>
          </a:bodyPr>
          <a:lstStyle/>
          <a:p>
            <a:pPr marL="0" lvl="0" indent="0" algn="ctr">
              <a:lnSpc>
                <a:spcPts val="2569"/>
              </a:lnSpc>
              <a:spcBef>
                <a:spcPct val="0"/>
              </a:spcBef>
            </a:pPr>
            <a:r>
              <a:rPr lang="en-US" sz="1862" spc="26">
                <a:solidFill>
                  <a:srgbClr val="2C2D30"/>
                </a:solidFill>
                <a:latin typeface="League Spartan"/>
                <a:ea typeface="League Spartan"/>
                <a:cs typeface="League Spartan"/>
                <a:sym typeface="League Spartan"/>
              </a:rPr>
              <a:t>Develop Safety Recommendations: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TextBox 2"/>
          <p:cNvSpPr txBox="1"/>
          <p:nvPr/>
        </p:nvSpPr>
        <p:spPr>
          <a:xfrm>
            <a:off x="6205914" y="1646465"/>
            <a:ext cx="11053386" cy="7357815"/>
          </a:xfrm>
          <a:prstGeom prst="rect">
            <a:avLst/>
          </a:prstGeom>
        </p:spPr>
        <p:txBody>
          <a:bodyPr lIns="0" tIns="0" rIns="0" bIns="0" rtlCol="0" anchor="t">
            <a:spAutoFit/>
          </a:bodyPr>
          <a:lstStyle/>
          <a:p>
            <a:pPr marL="421491" lvl="1" indent="-210745" algn="just">
              <a:lnSpc>
                <a:spcPts val="3670"/>
              </a:lnSpc>
              <a:buAutoNum type="arabicPeriod"/>
            </a:pPr>
            <a:r>
              <a:rPr lang="en-US" sz="1952" b="1" spc="191">
                <a:solidFill>
                  <a:srgbClr val="231F20"/>
                </a:solidFill>
                <a:latin typeface="Montserrat Light Bold"/>
                <a:ea typeface="Montserrat Light Bold"/>
                <a:cs typeface="Montserrat Light Bold"/>
                <a:sym typeface="Montserrat Light Bold"/>
              </a:rPr>
              <a:t>Accident Road Condition:</a:t>
            </a:r>
            <a:r>
              <a:rPr lang="en-US" sz="1952" spc="191">
                <a:solidFill>
                  <a:srgbClr val="231F20"/>
                </a:solidFill>
                <a:latin typeface="Montserrat Light"/>
                <a:ea typeface="Montserrat Light"/>
                <a:cs typeface="Montserrat Light"/>
                <a:sym typeface="Montserrat Light"/>
              </a:rPr>
              <a:t> Contains information on road and weather conditions, including weather type, road and slope descriptions.</a:t>
            </a:r>
          </a:p>
          <a:p>
            <a:pPr marL="421491" lvl="1" indent="-210745" algn="just">
              <a:lnSpc>
                <a:spcPts val="3670"/>
              </a:lnSpc>
              <a:buAutoNum type="arabicPeriod"/>
            </a:pPr>
            <a:r>
              <a:rPr lang="en-US" sz="1952" spc="191">
                <a:solidFill>
                  <a:srgbClr val="231F20"/>
                </a:solidFill>
                <a:latin typeface="Montserrat Light"/>
                <a:ea typeface="Montserrat Light"/>
                <a:cs typeface="Montserrat Light"/>
                <a:sym typeface="Montserrat Light"/>
              </a:rPr>
              <a:t>A</a:t>
            </a:r>
            <a:r>
              <a:rPr lang="en-US" sz="1952" b="1" spc="191">
                <a:solidFill>
                  <a:srgbClr val="231F20"/>
                </a:solidFill>
                <a:latin typeface="Montserrat Light Bold"/>
                <a:ea typeface="Montserrat Light Bold"/>
                <a:cs typeface="Montserrat Light Bold"/>
                <a:sym typeface="Montserrat Light Bold"/>
              </a:rPr>
              <a:t>ccident Report Details:</a:t>
            </a:r>
            <a:r>
              <a:rPr lang="en-US" sz="1952" spc="191">
                <a:solidFill>
                  <a:srgbClr val="231F20"/>
                </a:solidFill>
                <a:latin typeface="Montserrat Light"/>
                <a:ea typeface="Montserrat Light"/>
                <a:cs typeface="Montserrat Light"/>
                <a:sym typeface="Montserrat Light"/>
              </a:rPr>
              <a:t> Provides details on when accidents were reported, including date, time, and year of reporting.</a:t>
            </a:r>
          </a:p>
          <a:p>
            <a:pPr marL="421491" lvl="1" indent="-210745" algn="just">
              <a:lnSpc>
                <a:spcPts val="3670"/>
              </a:lnSpc>
              <a:buAutoNum type="arabicPeriod"/>
            </a:pPr>
            <a:r>
              <a:rPr lang="en-US" sz="1952" b="1" spc="191">
                <a:solidFill>
                  <a:srgbClr val="231F20"/>
                </a:solidFill>
                <a:latin typeface="Montserrat Light Bold"/>
                <a:ea typeface="Montserrat Light Bold"/>
                <a:cs typeface="Montserrat Light Bold"/>
                <a:sym typeface="Montserrat Light Bold"/>
              </a:rPr>
              <a:t>Accident Incident Details: </a:t>
            </a:r>
            <a:r>
              <a:rPr lang="en-US" sz="1952" spc="191">
                <a:solidFill>
                  <a:srgbClr val="231F20"/>
                </a:solidFill>
                <a:latin typeface="Montserrat Light"/>
                <a:ea typeface="Montserrat Light"/>
                <a:cs typeface="Montserrat Light"/>
                <a:sym typeface="Montserrat Light"/>
              </a:rPr>
              <a:t>Focuses on the specifics of accidents, such as the date, time, and year of occurrence.</a:t>
            </a:r>
          </a:p>
          <a:p>
            <a:pPr marL="421491" lvl="1" indent="-210745" algn="just">
              <a:lnSpc>
                <a:spcPts val="3670"/>
              </a:lnSpc>
              <a:buAutoNum type="arabicPeriod"/>
            </a:pPr>
            <a:r>
              <a:rPr lang="en-US" sz="1952" b="1" spc="191">
                <a:solidFill>
                  <a:srgbClr val="231F20"/>
                </a:solidFill>
                <a:latin typeface="Montserrat Light Bold"/>
                <a:ea typeface="Montserrat Light Bold"/>
                <a:cs typeface="Montserrat Light Bold"/>
                <a:sym typeface="Montserrat Light Bold"/>
              </a:rPr>
              <a:t>Accident Information:</a:t>
            </a:r>
            <a:r>
              <a:rPr lang="en-US" sz="1952" spc="191">
                <a:solidFill>
                  <a:srgbClr val="231F20"/>
                </a:solidFill>
                <a:latin typeface="Montserrat Light"/>
                <a:ea typeface="Montserrat Light"/>
                <a:cs typeface="Montserrat Light"/>
                <a:sym typeface="Montserrat Light"/>
              </a:rPr>
              <a:t> Offers foundational accident data, including vehicle types, presumed causes, accident types, and counts of injuries or fatalities.</a:t>
            </a:r>
          </a:p>
          <a:p>
            <a:pPr marL="421491" lvl="1" indent="-210745" algn="just">
              <a:lnSpc>
                <a:spcPts val="3670"/>
              </a:lnSpc>
              <a:buAutoNum type="arabicPeriod"/>
            </a:pPr>
            <a:r>
              <a:rPr lang="en-US" sz="1952" b="1" spc="191">
                <a:solidFill>
                  <a:srgbClr val="231F20"/>
                </a:solidFill>
                <a:latin typeface="Montserrat Light Bold"/>
                <a:ea typeface="Montserrat Light Bold"/>
                <a:cs typeface="Montserrat Light Bold"/>
                <a:sym typeface="Montserrat Light Bold"/>
              </a:rPr>
              <a:t>Accident Location:</a:t>
            </a:r>
            <a:r>
              <a:rPr lang="en-US" sz="1952" spc="191">
                <a:solidFill>
                  <a:srgbClr val="231F20"/>
                </a:solidFill>
                <a:latin typeface="Montserrat Light"/>
                <a:ea typeface="Montserrat Light"/>
                <a:cs typeface="Montserrat Light"/>
                <a:sym typeface="Montserrat Light"/>
              </a:rPr>
              <a:t> Contains geographic and agency-related details, including province, reporting agency, and latitude/longitude coordinates.</a:t>
            </a:r>
          </a:p>
          <a:p>
            <a:pPr algn="just">
              <a:lnSpc>
                <a:spcPts val="3670"/>
              </a:lnSpc>
            </a:pPr>
            <a:endParaRPr lang="en-US" sz="1952" spc="191">
              <a:solidFill>
                <a:srgbClr val="231F20"/>
              </a:solidFill>
              <a:latin typeface="Montserrat Light"/>
              <a:ea typeface="Montserrat Light"/>
              <a:cs typeface="Montserrat Light"/>
              <a:sym typeface="Montserrat Light"/>
            </a:endParaRPr>
          </a:p>
          <a:p>
            <a:pPr algn="just">
              <a:lnSpc>
                <a:spcPts val="3670"/>
              </a:lnSpc>
            </a:pPr>
            <a:r>
              <a:rPr lang="en-US" sz="1952" spc="191">
                <a:solidFill>
                  <a:srgbClr val="231F20"/>
                </a:solidFill>
                <a:latin typeface="Montserrat Light"/>
                <a:ea typeface="Montserrat Light"/>
                <a:cs typeface="Montserrat Light"/>
                <a:sym typeface="Montserrat Light"/>
              </a:rPr>
              <a:t>Data Source; The dataset was compiled from </a:t>
            </a:r>
            <a:r>
              <a:rPr lang="en-US" sz="1952" u="sng" spc="191">
                <a:solidFill>
                  <a:srgbClr val="231F20"/>
                </a:solidFill>
                <a:latin typeface="Montserrat Light"/>
                <a:ea typeface="Montserrat Light"/>
                <a:cs typeface="Montserrat Light"/>
                <a:sym typeface="Montserrat Light"/>
                <a:hlinkClick r:id="rId2" tooltip="https://www.kaggle.com/datasets/thaweewatboy/thailand-road-accident-2019-2022?select=thai_road_accident_2019_2022.csv"/>
              </a:rPr>
              <a:t>Thailand Road Accident [2019-2022]</a:t>
            </a:r>
            <a:r>
              <a:rPr lang="en-US" sz="1952" spc="191">
                <a:solidFill>
                  <a:srgbClr val="231F20"/>
                </a:solidFill>
                <a:latin typeface="Montserrat Light"/>
                <a:ea typeface="Montserrat Light"/>
                <a:cs typeface="Montserrat Light"/>
                <a:sym typeface="Montserrat Light"/>
              </a:rPr>
              <a:t> </a:t>
            </a:r>
          </a:p>
          <a:p>
            <a:pPr marL="0" lvl="0" indent="0" algn="just">
              <a:lnSpc>
                <a:spcPts val="3670"/>
              </a:lnSpc>
            </a:pPr>
            <a:endParaRPr lang="en-US" sz="1952" spc="191">
              <a:solidFill>
                <a:srgbClr val="231F20"/>
              </a:solidFill>
              <a:latin typeface="Montserrat Light"/>
              <a:ea typeface="Montserrat Light"/>
              <a:cs typeface="Montserrat Light"/>
              <a:sym typeface="Montserrat Light"/>
            </a:endParaRPr>
          </a:p>
        </p:txBody>
      </p:sp>
      <p:sp>
        <p:nvSpPr>
          <p:cNvPr id="3" name="Freeform 3"/>
          <p:cNvSpPr/>
          <p:nvPr/>
        </p:nvSpPr>
        <p:spPr>
          <a:xfrm>
            <a:off x="0" y="2406712"/>
            <a:ext cx="5688734" cy="5970671"/>
          </a:xfrm>
          <a:custGeom>
            <a:avLst/>
            <a:gdLst/>
            <a:ahLst/>
            <a:cxnLst/>
            <a:rect l="l" t="t" r="r" b="b"/>
            <a:pathLst>
              <a:path w="7960894" h="5970671">
                <a:moveTo>
                  <a:pt x="0" y="0"/>
                </a:moveTo>
                <a:lnTo>
                  <a:pt x="7960895" y="0"/>
                </a:lnTo>
                <a:lnTo>
                  <a:pt x="7960895" y="5970671"/>
                </a:lnTo>
                <a:lnTo>
                  <a:pt x="0" y="5970671"/>
                </a:lnTo>
                <a:lnTo>
                  <a:pt x="0" y="0"/>
                </a:lnTo>
                <a:close/>
              </a:path>
            </a:pathLst>
          </a:custGeom>
          <a:blipFill>
            <a:blip r:embed="rId3"/>
            <a:srcRect/>
            <a:stretch>
              <a:fillRect l="-39941"/>
            </a:stretch>
          </a:blipFill>
        </p:spPr>
      </p:sp>
      <p:grpSp>
        <p:nvGrpSpPr>
          <p:cNvPr id="4" name="Group 4"/>
          <p:cNvGrpSpPr/>
          <p:nvPr/>
        </p:nvGrpSpPr>
        <p:grpSpPr>
          <a:xfrm>
            <a:off x="0" y="9258300"/>
            <a:ext cx="18288000" cy="1028700"/>
            <a:chOff x="0" y="0"/>
            <a:chExt cx="5151386" cy="1391979"/>
          </a:xfrm>
        </p:grpSpPr>
        <p:sp>
          <p:nvSpPr>
            <p:cNvPr id="5" name="Freeform 5"/>
            <p:cNvSpPr/>
            <p:nvPr/>
          </p:nvSpPr>
          <p:spPr>
            <a:xfrm>
              <a:off x="0" y="0"/>
              <a:ext cx="5151386" cy="1391979"/>
            </a:xfrm>
            <a:custGeom>
              <a:avLst/>
              <a:gdLst/>
              <a:ahLst/>
              <a:cxnLst/>
              <a:rect l="l" t="t" r="r" b="b"/>
              <a:pathLst>
                <a:path w="5151386" h="1391979">
                  <a:moveTo>
                    <a:pt x="20187" y="0"/>
                  </a:moveTo>
                  <a:lnTo>
                    <a:pt x="5131199" y="0"/>
                  </a:lnTo>
                  <a:cubicBezTo>
                    <a:pt x="5142348" y="0"/>
                    <a:pt x="5151386" y="9038"/>
                    <a:pt x="5151386" y="20187"/>
                  </a:cubicBezTo>
                  <a:lnTo>
                    <a:pt x="5151386" y="1371793"/>
                  </a:lnTo>
                  <a:cubicBezTo>
                    <a:pt x="5151386" y="1377146"/>
                    <a:pt x="5149259" y="1382281"/>
                    <a:pt x="5145473" y="1386067"/>
                  </a:cubicBezTo>
                  <a:cubicBezTo>
                    <a:pt x="5141687" y="1389853"/>
                    <a:pt x="5136553" y="1391979"/>
                    <a:pt x="5131199" y="1391979"/>
                  </a:cubicBezTo>
                  <a:lnTo>
                    <a:pt x="20187" y="1391979"/>
                  </a:lnTo>
                  <a:cubicBezTo>
                    <a:pt x="14833" y="1391979"/>
                    <a:pt x="9698" y="1389853"/>
                    <a:pt x="5913" y="1386067"/>
                  </a:cubicBezTo>
                  <a:cubicBezTo>
                    <a:pt x="2127" y="1382281"/>
                    <a:pt x="0" y="1377146"/>
                    <a:pt x="0" y="1371793"/>
                  </a:cubicBezTo>
                  <a:lnTo>
                    <a:pt x="0" y="20187"/>
                  </a:lnTo>
                  <a:cubicBezTo>
                    <a:pt x="0" y="14833"/>
                    <a:pt x="2127" y="9698"/>
                    <a:pt x="5913" y="5913"/>
                  </a:cubicBezTo>
                  <a:cubicBezTo>
                    <a:pt x="9698" y="2127"/>
                    <a:pt x="14833" y="0"/>
                    <a:pt x="20187" y="0"/>
                  </a:cubicBezTo>
                  <a:close/>
                </a:path>
              </a:pathLst>
            </a:custGeom>
            <a:solidFill>
              <a:srgbClr val="15A2A2"/>
            </a:solidFill>
          </p:spPr>
        </p:sp>
        <p:sp>
          <p:nvSpPr>
            <p:cNvPr id="6" name="TextBox 6"/>
            <p:cNvSpPr txBox="1"/>
            <p:nvPr/>
          </p:nvSpPr>
          <p:spPr>
            <a:xfrm>
              <a:off x="0" y="-38100"/>
              <a:ext cx="5151386" cy="1430079"/>
            </a:xfrm>
            <a:prstGeom prst="rect">
              <a:avLst/>
            </a:prstGeom>
          </p:spPr>
          <p:txBody>
            <a:bodyPr lIns="50800" tIns="50800" rIns="50800" bIns="50800" rtlCol="0" anchor="ctr"/>
            <a:lstStyle/>
            <a:p>
              <a:pPr algn="ctr">
                <a:lnSpc>
                  <a:spcPts val="3483"/>
                </a:lnSpc>
              </a:pPr>
              <a:endParaRPr/>
            </a:p>
          </p:txBody>
        </p:sp>
      </p:grpSp>
      <p:sp>
        <p:nvSpPr>
          <p:cNvPr id="7" name="TextBox 7"/>
          <p:cNvSpPr txBox="1"/>
          <p:nvPr/>
        </p:nvSpPr>
        <p:spPr>
          <a:xfrm>
            <a:off x="5287883" y="507494"/>
            <a:ext cx="7712233" cy="947162"/>
          </a:xfrm>
          <a:prstGeom prst="rect">
            <a:avLst/>
          </a:prstGeom>
        </p:spPr>
        <p:txBody>
          <a:bodyPr lIns="0" tIns="0" rIns="0" bIns="0" rtlCol="0" anchor="t">
            <a:spAutoFit/>
          </a:bodyPr>
          <a:lstStyle/>
          <a:p>
            <a:pPr marL="0" lvl="0" indent="0" algn="ctr">
              <a:lnSpc>
                <a:spcPts val="7797"/>
              </a:lnSpc>
              <a:spcBef>
                <a:spcPct val="0"/>
              </a:spcBef>
            </a:pPr>
            <a:r>
              <a:rPr lang="en-US" sz="5650" spc="79">
                <a:solidFill>
                  <a:srgbClr val="2C2D30"/>
                </a:solidFill>
                <a:latin typeface="League Spartan"/>
                <a:ea typeface="League Spartan"/>
                <a:cs typeface="League Spartan"/>
                <a:sym typeface="League Spartan"/>
              </a:rPr>
              <a:t>Data Overview</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5A2A2"/>
        </a:solidFill>
        <a:effectLst/>
      </p:bgPr>
    </p:bg>
    <p:spTree>
      <p:nvGrpSpPr>
        <p:cNvPr id="1" name=""/>
        <p:cNvGrpSpPr/>
        <p:nvPr/>
      </p:nvGrpSpPr>
      <p:grpSpPr>
        <a:xfrm>
          <a:off x="0" y="0"/>
          <a:ext cx="0" cy="0"/>
          <a:chOff x="0" y="0"/>
          <a:chExt cx="0" cy="0"/>
        </a:xfrm>
      </p:grpSpPr>
      <p:sp>
        <p:nvSpPr>
          <p:cNvPr id="2" name="Freeform 2"/>
          <p:cNvSpPr/>
          <p:nvPr/>
        </p:nvSpPr>
        <p:spPr>
          <a:xfrm>
            <a:off x="0" y="1434555"/>
            <a:ext cx="5632084" cy="8890546"/>
          </a:xfrm>
          <a:custGeom>
            <a:avLst/>
            <a:gdLst/>
            <a:ahLst/>
            <a:cxnLst/>
            <a:rect l="l" t="t" r="r" b="b"/>
            <a:pathLst>
              <a:path w="12634954" h="10453095">
                <a:moveTo>
                  <a:pt x="0" y="0"/>
                </a:moveTo>
                <a:lnTo>
                  <a:pt x="12634954" y="0"/>
                </a:lnTo>
                <a:lnTo>
                  <a:pt x="12634954" y="10453095"/>
                </a:lnTo>
                <a:lnTo>
                  <a:pt x="0" y="10453095"/>
                </a:lnTo>
                <a:lnTo>
                  <a:pt x="0" y="0"/>
                </a:lnTo>
                <a:close/>
              </a:path>
            </a:pathLst>
          </a:custGeom>
          <a:blipFill>
            <a:blip r:embed="rId2"/>
            <a:srcRect/>
            <a:stretch>
              <a:fillRect l="-124338" t="-449" r="-2" b="-18025"/>
            </a:stretch>
          </a:blipFill>
        </p:spPr>
      </p:sp>
      <p:sp>
        <p:nvSpPr>
          <p:cNvPr id="3" name="Freeform 3"/>
          <p:cNvSpPr/>
          <p:nvPr/>
        </p:nvSpPr>
        <p:spPr>
          <a:xfrm>
            <a:off x="10033587" y="2966386"/>
            <a:ext cx="7767702" cy="4990160"/>
          </a:xfrm>
          <a:custGeom>
            <a:avLst/>
            <a:gdLst/>
            <a:ahLst/>
            <a:cxnLst/>
            <a:rect l="l" t="t" r="r" b="b"/>
            <a:pathLst>
              <a:path w="7767702" h="4990160">
                <a:moveTo>
                  <a:pt x="0" y="0"/>
                </a:moveTo>
                <a:lnTo>
                  <a:pt x="7767702" y="0"/>
                </a:lnTo>
                <a:lnTo>
                  <a:pt x="7767702" y="4990160"/>
                </a:lnTo>
                <a:lnTo>
                  <a:pt x="0" y="4990160"/>
                </a:lnTo>
                <a:lnTo>
                  <a:pt x="0" y="0"/>
                </a:lnTo>
                <a:close/>
              </a:path>
            </a:pathLst>
          </a:custGeom>
          <a:blipFill>
            <a:blip r:embed="rId3"/>
            <a:stretch>
              <a:fillRect/>
            </a:stretch>
          </a:blipFill>
        </p:spPr>
      </p:sp>
      <p:sp>
        <p:nvSpPr>
          <p:cNvPr id="4" name="TextBox 4"/>
          <p:cNvSpPr txBox="1"/>
          <p:nvPr/>
        </p:nvSpPr>
        <p:spPr>
          <a:xfrm>
            <a:off x="664948" y="972333"/>
            <a:ext cx="5424568" cy="838717"/>
          </a:xfrm>
          <a:prstGeom prst="rect">
            <a:avLst/>
          </a:prstGeom>
        </p:spPr>
        <p:txBody>
          <a:bodyPr lIns="0" tIns="0" rIns="0" bIns="0" rtlCol="0" anchor="t">
            <a:spAutoFit/>
          </a:bodyPr>
          <a:lstStyle/>
          <a:p>
            <a:pPr marL="0" lvl="0" indent="0" algn="l">
              <a:lnSpc>
                <a:spcPts val="6868"/>
              </a:lnSpc>
              <a:spcBef>
                <a:spcPct val="0"/>
              </a:spcBef>
            </a:pPr>
            <a:r>
              <a:rPr lang="en-US" sz="4977" spc="223">
                <a:solidFill>
                  <a:srgbClr val="FEFFFF"/>
                </a:solidFill>
                <a:latin typeface="League Spartan"/>
                <a:ea typeface="League Spartan"/>
                <a:cs typeface="League Spartan"/>
                <a:sym typeface="League Spartan"/>
              </a:rPr>
              <a:t>Data Analysis:</a:t>
            </a:r>
          </a:p>
        </p:txBody>
      </p:sp>
      <p:sp>
        <p:nvSpPr>
          <p:cNvPr id="5" name="TextBox 5"/>
          <p:cNvSpPr txBox="1"/>
          <p:nvPr/>
        </p:nvSpPr>
        <p:spPr>
          <a:xfrm>
            <a:off x="4969898" y="2909236"/>
            <a:ext cx="4671322" cy="4956996"/>
          </a:xfrm>
          <a:prstGeom prst="rect">
            <a:avLst/>
          </a:prstGeom>
        </p:spPr>
        <p:txBody>
          <a:bodyPr lIns="0" tIns="0" rIns="0" bIns="0" rtlCol="0" anchor="t">
            <a:spAutoFit/>
          </a:bodyPr>
          <a:lstStyle/>
          <a:p>
            <a:pPr marL="0" lvl="0" indent="0" algn="l">
              <a:lnSpc>
                <a:spcPts val="4358"/>
              </a:lnSpc>
              <a:spcBef>
                <a:spcPct val="0"/>
              </a:spcBef>
            </a:pPr>
            <a:r>
              <a:rPr lang="en-US" sz="3158" spc="309">
                <a:solidFill>
                  <a:srgbClr val="FFFFFF"/>
                </a:solidFill>
                <a:latin typeface="Montserrat Light"/>
                <a:ea typeface="Montserrat Light"/>
                <a:cs typeface="Montserrat Light"/>
                <a:sym typeface="Montserrat Light"/>
              </a:rPr>
              <a:t>This chart shows that most accidents occur in the morning, likely due to rush hour traffic congestion from people commuting to work or school.</a:t>
            </a:r>
          </a:p>
        </p:txBody>
      </p:sp>
      <p:sp>
        <p:nvSpPr>
          <p:cNvPr id="6" name="TextBox 6"/>
          <p:cNvSpPr txBox="1"/>
          <p:nvPr/>
        </p:nvSpPr>
        <p:spPr>
          <a:xfrm>
            <a:off x="4969898" y="2054318"/>
            <a:ext cx="8947540" cy="549910"/>
          </a:xfrm>
          <a:prstGeom prst="rect">
            <a:avLst/>
          </a:prstGeom>
        </p:spPr>
        <p:txBody>
          <a:bodyPr lIns="0" tIns="0" rIns="0" bIns="0" rtlCol="0" anchor="t">
            <a:spAutoFit/>
          </a:bodyPr>
          <a:lstStyle/>
          <a:p>
            <a:pPr algn="l">
              <a:lnSpc>
                <a:spcPts val="4289"/>
              </a:lnSpc>
              <a:spcBef>
                <a:spcPct val="0"/>
              </a:spcBef>
            </a:pPr>
            <a:r>
              <a:rPr lang="en-US" sz="3299" b="1">
                <a:solidFill>
                  <a:srgbClr val="FFFFFF"/>
                </a:solidFill>
                <a:latin typeface="Montserrat Light Bold"/>
                <a:ea typeface="Montserrat Light Bold"/>
                <a:cs typeface="Montserrat Light Bold"/>
                <a:sym typeface="Montserrat Light Bold"/>
              </a:rPr>
              <a:t>1. Accident by time of day:</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14" name="Freeform 13"/>
          <p:cNvSpPr/>
          <p:nvPr/>
        </p:nvSpPr>
        <p:spPr>
          <a:xfrm rot="5400000">
            <a:off x="5884592" y="-5218457"/>
            <a:ext cx="2615216" cy="14384400"/>
          </a:xfrm>
          <a:custGeom>
            <a:avLst/>
            <a:gdLst>
              <a:gd name="connsiteX0" fmla="*/ 0 w 2615216"/>
              <a:gd name="connsiteY0" fmla="*/ 820800 h 14384400"/>
              <a:gd name="connsiteX1" fmla="*/ 1307608 w 2615216"/>
              <a:gd name="connsiteY1" fmla="*/ 0 h 14384400"/>
              <a:gd name="connsiteX2" fmla="*/ 2615216 w 2615216"/>
              <a:gd name="connsiteY2" fmla="*/ 820800 h 14384400"/>
              <a:gd name="connsiteX3" fmla="*/ 2572365 w 2615216"/>
              <a:gd name="connsiteY3" fmla="*/ 820800 h 14384400"/>
              <a:gd name="connsiteX4" fmla="*/ 2572365 w 2615216"/>
              <a:gd name="connsiteY4" fmla="*/ 14384400 h 14384400"/>
              <a:gd name="connsiteX5" fmla="*/ 42852 w 2615216"/>
              <a:gd name="connsiteY5" fmla="*/ 14384400 h 14384400"/>
              <a:gd name="connsiteX6" fmla="*/ 42852 w 2615216"/>
              <a:gd name="connsiteY6" fmla="*/ 820800 h 1438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5216" h="14384400">
                <a:moveTo>
                  <a:pt x="0" y="820800"/>
                </a:moveTo>
                <a:lnTo>
                  <a:pt x="1307608" y="0"/>
                </a:lnTo>
                <a:lnTo>
                  <a:pt x="2615216" y="820800"/>
                </a:lnTo>
                <a:lnTo>
                  <a:pt x="2572365" y="820800"/>
                </a:lnTo>
                <a:lnTo>
                  <a:pt x="2572365" y="14384400"/>
                </a:lnTo>
                <a:lnTo>
                  <a:pt x="42852" y="14384400"/>
                </a:lnTo>
                <a:lnTo>
                  <a:pt x="42852" y="820800"/>
                </a:lnTo>
                <a:close/>
              </a:path>
            </a:pathLst>
          </a:custGeom>
          <a:solidFill>
            <a:srgbClr val="15A2A2">
              <a:alpha val="83922"/>
            </a:srgbClr>
          </a:solidFill>
          <a:ln cap="sq">
            <a:noFill/>
            <a:prstDash val="solid"/>
            <a:miter/>
          </a:ln>
        </p:spPr>
        <p:txBody>
          <a:bodyPr rtlCol="0" anchor="ctr"/>
          <a:lstStyle/>
          <a:p>
            <a:pPr algn="ctr"/>
            <a:endParaRPr lang="en-US">
              <a:solidFill>
                <a:schemeClr val="tx1"/>
              </a:solidFill>
            </a:endParaRPr>
          </a:p>
        </p:txBody>
      </p:sp>
      <p:sp>
        <p:nvSpPr>
          <p:cNvPr id="4" name="TextBox 4"/>
          <p:cNvSpPr txBox="1"/>
          <p:nvPr/>
        </p:nvSpPr>
        <p:spPr>
          <a:xfrm>
            <a:off x="-3138279" y="768204"/>
            <a:ext cx="16942170" cy="2828024"/>
          </a:xfrm>
          <a:prstGeom prst="rect">
            <a:avLst/>
          </a:prstGeom>
        </p:spPr>
        <p:txBody>
          <a:bodyPr lIns="50800" tIns="50800" rIns="50800" bIns="50800" rtlCol="0" anchor="ctr"/>
          <a:lstStyle/>
          <a:p>
            <a:pPr marL="0" lvl="0" indent="0" algn="ctr">
              <a:lnSpc>
                <a:spcPts val="2859"/>
              </a:lnSpc>
              <a:spcBef>
                <a:spcPct val="0"/>
              </a:spcBef>
            </a:pPr>
            <a:endParaRPr/>
          </a:p>
        </p:txBody>
      </p:sp>
      <p:sp>
        <p:nvSpPr>
          <p:cNvPr id="5" name="Freeform 5"/>
          <p:cNvSpPr/>
          <p:nvPr/>
        </p:nvSpPr>
        <p:spPr>
          <a:xfrm flipH="1">
            <a:off x="-1" y="4076700"/>
            <a:ext cx="3478145" cy="6195535"/>
          </a:xfrm>
          <a:custGeom>
            <a:avLst/>
            <a:gdLst/>
            <a:ahLst/>
            <a:cxnLst/>
            <a:rect l="l" t="t" r="r" b="b"/>
            <a:pathLst>
              <a:path w="8487402" h="6195535">
                <a:moveTo>
                  <a:pt x="8487401" y="0"/>
                </a:moveTo>
                <a:lnTo>
                  <a:pt x="0" y="0"/>
                </a:lnTo>
                <a:lnTo>
                  <a:pt x="0" y="6195535"/>
                </a:lnTo>
                <a:lnTo>
                  <a:pt x="8487401" y="6195535"/>
                </a:lnTo>
                <a:lnTo>
                  <a:pt x="8487401" y="0"/>
                </a:lnTo>
                <a:close/>
              </a:path>
            </a:pathLst>
          </a:custGeom>
          <a:blipFill>
            <a:blip r:embed="rId2">
              <a:alphaModFix amt="12000"/>
              <a:extLst>
                <a:ext uri="{96DAC541-7B7A-43D3-8B79-37D633B846F1}">
                  <asvg:svgBlip xmlns:asvg="http://schemas.microsoft.com/office/drawing/2016/SVG/main" xmlns="" r:embed="rId3"/>
                </a:ext>
              </a:extLst>
            </a:blip>
            <a:srcRect/>
            <a:stretch>
              <a:fillRect l="1" t="3390" r="-251945" b="-45004"/>
            </a:stretch>
          </a:blipFill>
        </p:spPr>
      </p:sp>
      <p:sp>
        <p:nvSpPr>
          <p:cNvPr id="6" name="Freeform 6"/>
          <p:cNvSpPr/>
          <p:nvPr/>
        </p:nvSpPr>
        <p:spPr>
          <a:xfrm>
            <a:off x="3334593" y="3768123"/>
            <a:ext cx="11301259" cy="3616403"/>
          </a:xfrm>
          <a:custGeom>
            <a:avLst/>
            <a:gdLst/>
            <a:ahLst/>
            <a:cxnLst/>
            <a:rect l="l" t="t" r="r" b="b"/>
            <a:pathLst>
              <a:path w="11301259" h="3616403">
                <a:moveTo>
                  <a:pt x="0" y="0"/>
                </a:moveTo>
                <a:lnTo>
                  <a:pt x="11301259" y="0"/>
                </a:lnTo>
                <a:lnTo>
                  <a:pt x="11301259" y="3616403"/>
                </a:lnTo>
                <a:lnTo>
                  <a:pt x="0" y="3616403"/>
                </a:lnTo>
                <a:lnTo>
                  <a:pt x="0" y="0"/>
                </a:lnTo>
                <a:close/>
              </a:path>
            </a:pathLst>
          </a:custGeom>
          <a:blipFill>
            <a:blip r:embed="rId4"/>
            <a:stretch>
              <a:fillRect/>
            </a:stretch>
          </a:blipFill>
        </p:spPr>
      </p:sp>
      <p:sp>
        <p:nvSpPr>
          <p:cNvPr id="7" name="TextBox 7"/>
          <p:cNvSpPr txBox="1"/>
          <p:nvPr/>
        </p:nvSpPr>
        <p:spPr>
          <a:xfrm>
            <a:off x="1729215" y="1829826"/>
            <a:ext cx="12123690" cy="729959"/>
          </a:xfrm>
          <a:prstGeom prst="rect">
            <a:avLst/>
          </a:prstGeom>
        </p:spPr>
        <p:txBody>
          <a:bodyPr lIns="0" tIns="0" rIns="0" bIns="0" rtlCol="0" anchor="t">
            <a:spAutoFit/>
          </a:bodyPr>
          <a:lstStyle/>
          <a:p>
            <a:pPr marL="0" lvl="0" indent="0" algn="l">
              <a:lnSpc>
                <a:spcPts val="5959"/>
              </a:lnSpc>
              <a:spcBef>
                <a:spcPct val="0"/>
              </a:spcBef>
            </a:pPr>
            <a:r>
              <a:rPr lang="en-US" sz="4318" spc="60">
                <a:solidFill>
                  <a:srgbClr val="FEFFFF"/>
                </a:solidFill>
                <a:latin typeface="League Spartan"/>
                <a:ea typeface="League Spartan"/>
                <a:cs typeface="League Spartan"/>
                <a:sym typeface="League Spartan"/>
              </a:rPr>
              <a:t>Fatalities and Injuries by accident type:</a:t>
            </a:r>
          </a:p>
        </p:txBody>
      </p:sp>
      <p:sp>
        <p:nvSpPr>
          <p:cNvPr id="8" name="TextBox 8"/>
          <p:cNvSpPr txBox="1"/>
          <p:nvPr/>
        </p:nvSpPr>
        <p:spPr>
          <a:xfrm>
            <a:off x="1729215" y="7638973"/>
            <a:ext cx="7809246" cy="2533650"/>
          </a:xfrm>
          <a:prstGeom prst="rect">
            <a:avLst/>
          </a:prstGeom>
        </p:spPr>
        <p:txBody>
          <a:bodyPr lIns="0" tIns="0" rIns="0" bIns="0" rtlCol="0" anchor="t">
            <a:spAutoFit/>
          </a:bodyPr>
          <a:lstStyle/>
          <a:p>
            <a:pPr marL="539749" lvl="1" indent="-269875" algn="l">
              <a:lnSpc>
                <a:spcPts val="4124"/>
              </a:lnSpc>
              <a:buFont typeface="Arial"/>
              <a:buChar char="•"/>
            </a:pPr>
            <a:r>
              <a:rPr lang="en-US" sz="2499" spc="244">
                <a:solidFill>
                  <a:srgbClr val="231F20"/>
                </a:solidFill>
                <a:latin typeface="Montserrat Light"/>
                <a:ea typeface="Montserrat Light"/>
                <a:cs typeface="Montserrat Light"/>
                <a:sym typeface="Montserrat Light"/>
              </a:rPr>
              <a:t>The chart shows that straight road rollovers result in the highest number of injuries, with 22.6k recorded, highlighting their significant danger in causing injuries.</a:t>
            </a:r>
          </a:p>
        </p:txBody>
      </p:sp>
      <p:sp>
        <p:nvSpPr>
          <p:cNvPr id="9" name="TextBox 9"/>
          <p:cNvSpPr txBox="1"/>
          <p:nvPr/>
        </p:nvSpPr>
        <p:spPr>
          <a:xfrm>
            <a:off x="9984817" y="7638973"/>
            <a:ext cx="6484794" cy="2533651"/>
          </a:xfrm>
          <a:prstGeom prst="rect">
            <a:avLst/>
          </a:prstGeom>
        </p:spPr>
        <p:txBody>
          <a:bodyPr lIns="0" tIns="0" rIns="0" bIns="0" rtlCol="0" anchor="t">
            <a:spAutoFit/>
          </a:bodyPr>
          <a:lstStyle/>
          <a:p>
            <a:pPr marL="539748" lvl="1" indent="-269874" algn="l">
              <a:lnSpc>
                <a:spcPts val="4124"/>
              </a:lnSpc>
              <a:buFont typeface="Arial"/>
              <a:buChar char="•"/>
            </a:pPr>
            <a:r>
              <a:rPr lang="en-US" sz="2499">
                <a:solidFill>
                  <a:srgbClr val="000000"/>
                </a:solidFill>
                <a:latin typeface="Montserrat Light"/>
                <a:ea typeface="Montserrat Light"/>
                <a:cs typeface="Montserrat Light"/>
                <a:sym typeface="Montserrat Light"/>
              </a:rPr>
              <a:t>Rear-end collisions have the highest fatality count, with 3.9k deaths, indicating they are more deadly despite potentially causing fewer injuries overall.</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1EBED"/>
        </a:solidFill>
        <a:effectLst/>
      </p:bgPr>
    </p:bg>
    <p:spTree>
      <p:nvGrpSpPr>
        <p:cNvPr id="1" name=""/>
        <p:cNvGrpSpPr/>
        <p:nvPr/>
      </p:nvGrpSpPr>
      <p:grpSpPr>
        <a:xfrm>
          <a:off x="0" y="0"/>
          <a:ext cx="0" cy="0"/>
          <a:chOff x="0" y="0"/>
          <a:chExt cx="0" cy="0"/>
        </a:xfrm>
      </p:grpSpPr>
      <p:sp>
        <p:nvSpPr>
          <p:cNvPr id="2" name="Freeform 2"/>
          <p:cNvSpPr/>
          <p:nvPr/>
        </p:nvSpPr>
        <p:spPr>
          <a:xfrm>
            <a:off x="5243488" y="2820657"/>
            <a:ext cx="905883" cy="863059"/>
          </a:xfrm>
          <a:custGeom>
            <a:avLst/>
            <a:gdLst/>
            <a:ahLst/>
            <a:cxnLst/>
            <a:rect l="l" t="t" r="r" b="b"/>
            <a:pathLst>
              <a:path w="905883" h="863059">
                <a:moveTo>
                  <a:pt x="0" y="0"/>
                </a:moveTo>
                <a:lnTo>
                  <a:pt x="905883" y="0"/>
                </a:lnTo>
                <a:lnTo>
                  <a:pt x="905883" y="863059"/>
                </a:lnTo>
                <a:lnTo>
                  <a:pt x="0" y="86305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243488" y="4405325"/>
            <a:ext cx="929374" cy="858403"/>
          </a:xfrm>
          <a:custGeom>
            <a:avLst/>
            <a:gdLst/>
            <a:ahLst/>
            <a:cxnLst/>
            <a:rect l="l" t="t" r="r" b="b"/>
            <a:pathLst>
              <a:path w="929374" h="858403">
                <a:moveTo>
                  <a:pt x="0" y="0"/>
                </a:moveTo>
                <a:lnTo>
                  <a:pt x="929374" y="0"/>
                </a:lnTo>
                <a:lnTo>
                  <a:pt x="929374" y="858404"/>
                </a:lnTo>
                <a:lnTo>
                  <a:pt x="0" y="85840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4" name="Group 4"/>
          <p:cNvGrpSpPr/>
          <p:nvPr/>
        </p:nvGrpSpPr>
        <p:grpSpPr>
          <a:xfrm>
            <a:off x="14851003" y="9574945"/>
            <a:ext cx="3436998" cy="712056"/>
            <a:chOff x="0" y="0"/>
            <a:chExt cx="1205822" cy="316326"/>
          </a:xfrm>
        </p:grpSpPr>
        <p:sp>
          <p:nvSpPr>
            <p:cNvPr id="5" name="Freeform 5"/>
            <p:cNvSpPr/>
            <p:nvPr/>
          </p:nvSpPr>
          <p:spPr>
            <a:xfrm>
              <a:off x="0" y="0"/>
              <a:ext cx="1205822" cy="316326"/>
            </a:xfrm>
            <a:custGeom>
              <a:avLst/>
              <a:gdLst/>
              <a:ahLst/>
              <a:cxnLst/>
              <a:rect l="l" t="t" r="r" b="b"/>
              <a:pathLst>
                <a:path w="1205822" h="316326">
                  <a:moveTo>
                    <a:pt x="0" y="0"/>
                  </a:moveTo>
                  <a:lnTo>
                    <a:pt x="1205822" y="0"/>
                  </a:lnTo>
                  <a:lnTo>
                    <a:pt x="1205822" y="316326"/>
                  </a:lnTo>
                  <a:lnTo>
                    <a:pt x="0" y="316326"/>
                  </a:lnTo>
                  <a:close/>
                </a:path>
              </a:pathLst>
            </a:custGeom>
            <a:solidFill>
              <a:srgbClr val="15A2A2">
                <a:alpha val="83922"/>
              </a:srgbClr>
            </a:solidFill>
            <a:ln cap="sq">
              <a:noFill/>
              <a:prstDash val="solid"/>
              <a:miter/>
            </a:ln>
          </p:spPr>
        </p:sp>
        <p:sp>
          <p:nvSpPr>
            <p:cNvPr id="6" name="TextBox 6"/>
            <p:cNvSpPr txBox="1"/>
            <p:nvPr/>
          </p:nvSpPr>
          <p:spPr>
            <a:xfrm>
              <a:off x="0" y="-19050"/>
              <a:ext cx="1205822" cy="335376"/>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7" name="Group 7"/>
          <p:cNvGrpSpPr/>
          <p:nvPr/>
        </p:nvGrpSpPr>
        <p:grpSpPr>
          <a:xfrm>
            <a:off x="0" y="0"/>
            <a:ext cx="3743027" cy="757724"/>
            <a:chOff x="0" y="0"/>
            <a:chExt cx="1205822" cy="836840"/>
          </a:xfrm>
        </p:grpSpPr>
        <p:sp>
          <p:nvSpPr>
            <p:cNvPr id="8" name="Freeform 8"/>
            <p:cNvSpPr/>
            <p:nvPr/>
          </p:nvSpPr>
          <p:spPr>
            <a:xfrm>
              <a:off x="0" y="0"/>
              <a:ext cx="1205822" cy="836840"/>
            </a:xfrm>
            <a:custGeom>
              <a:avLst/>
              <a:gdLst/>
              <a:ahLst/>
              <a:cxnLst/>
              <a:rect l="l" t="t" r="r" b="b"/>
              <a:pathLst>
                <a:path w="1205822" h="836840">
                  <a:moveTo>
                    <a:pt x="0" y="0"/>
                  </a:moveTo>
                  <a:lnTo>
                    <a:pt x="1205822" y="0"/>
                  </a:lnTo>
                  <a:lnTo>
                    <a:pt x="1205822" y="836840"/>
                  </a:lnTo>
                  <a:lnTo>
                    <a:pt x="0" y="836840"/>
                  </a:lnTo>
                  <a:close/>
                </a:path>
              </a:pathLst>
            </a:custGeom>
            <a:solidFill>
              <a:srgbClr val="15A2A2">
                <a:alpha val="83922"/>
              </a:srgbClr>
            </a:solidFill>
            <a:ln cap="sq">
              <a:noFill/>
              <a:prstDash val="solid"/>
              <a:miter/>
            </a:ln>
          </p:spPr>
        </p:sp>
        <p:sp>
          <p:nvSpPr>
            <p:cNvPr id="9" name="TextBox 9"/>
            <p:cNvSpPr txBox="1"/>
            <p:nvPr/>
          </p:nvSpPr>
          <p:spPr>
            <a:xfrm>
              <a:off x="0" y="-19050"/>
              <a:ext cx="1205822" cy="85589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2434583" y="2096757"/>
            <a:ext cx="4523080" cy="7161543"/>
          </a:xfrm>
          <a:custGeom>
            <a:avLst/>
            <a:gdLst/>
            <a:ahLst/>
            <a:cxnLst/>
            <a:rect l="l" t="t" r="r" b="b"/>
            <a:pathLst>
              <a:path w="4523080" h="7161543">
                <a:moveTo>
                  <a:pt x="0" y="0"/>
                </a:moveTo>
                <a:lnTo>
                  <a:pt x="4523079" y="0"/>
                </a:lnTo>
                <a:lnTo>
                  <a:pt x="4523079" y="7161543"/>
                </a:lnTo>
                <a:lnTo>
                  <a:pt x="0" y="7161543"/>
                </a:lnTo>
                <a:lnTo>
                  <a:pt x="0" y="0"/>
                </a:lnTo>
                <a:close/>
              </a:path>
            </a:pathLst>
          </a:custGeom>
          <a:blipFill>
            <a:blip r:embed="rId6"/>
            <a:stretch>
              <a:fillRect/>
            </a:stretch>
          </a:blipFill>
        </p:spPr>
      </p:sp>
      <p:sp>
        <p:nvSpPr>
          <p:cNvPr id="11" name="TextBox 11"/>
          <p:cNvSpPr txBox="1"/>
          <p:nvPr/>
        </p:nvSpPr>
        <p:spPr>
          <a:xfrm>
            <a:off x="4848899" y="1149595"/>
            <a:ext cx="10002103" cy="947162"/>
          </a:xfrm>
          <a:prstGeom prst="rect">
            <a:avLst/>
          </a:prstGeom>
        </p:spPr>
        <p:txBody>
          <a:bodyPr lIns="0" tIns="0" rIns="0" bIns="0" rtlCol="0" anchor="t">
            <a:spAutoFit/>
          </a:bodyPr>
          <a:lstStyle/>
          <a:p>
            <a:pPr marL="0" lvl="0" indent="0" algn="l">
              <a:lnSpc>
                <a:spcPts val="7797"/>
              </a:lnSpc>
              <a:spcBef>
                <a:spcPct val="0"/>
              </a:spcBef>
            </a:pPr>
            <a:r>
              <a:rPr lang="en-US" sz="5650" spc="79">
                <a:solidFill>
                  <a:srgbClr val="2C2D30"/>
                </a:solidFill>
                <a:latin typeface="League Spartan"/>
                <a:ea typeface="League Spartan"/>
                <a:cs typeface="League Spartan"/>
                <a:sym typeface="League Spartan"/>
              </a:rPr>
              <a:t>Top 5 vehicle accidents:</a:t>
            </a:r>
          </a:p>
        </p:txBody>
      </p:sp>
      <p:sp>
        <p:nvSpPr>
          <p:cNvPr id="12" name="TextBox 12"/>
          <p:cNvSpPr txBox="1"/>
          <p:nvPr/>
        </p:nvSpPr>
        <p:spPr>
          <a:xfrm>
            <a:off x="7370231" y="2614373"/>
            <a:ext cx="8128223" cy="5926286"/>
          </a:xfrm>
          <a:prstGeom prst="rect">
            <a:avLst/>
          </a:prstGeom>
        </p:spPr>
        <p:txBody>
          <a:bodyPr lIns="0" tIns="0" rIns="0" bIns="0" rtlCol="0" anchor="t">
            <a:spAutoFit/>
          </a:bodyPr>
          <a:lstStyle/>
          <a:p>
            <a:pPr marL="0" lvl="0" indent="0" algn="l">
              <a:lnSpc>
                <a:spcPts val="6792"/>
              </a:lnSpc>
            </a:pPr>
            <a:r>
              <a:rPr lang="en-US" sz="3859" spc="378">
                <a:solidFill>
                  <a:srgbClr val="231F20"/>
                </a:solidFill>
                <a:latin typeface="Montserrat Light"/>
                <a:ea typeface="Montserrat Light"/>
                <a:cs typeface="Montserrat Light"/>
                <a:sym typeface="Montserrat Light"/>
              </a:rPr>
              <a:t>The chart shows that 4-wheel trucks (28.4k incidents) are the most frequently involved vehicles in accidents, followed by private cars (20.8k) and motorcycles (14.9k).</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856</Words>
  <Application>Microsoft Office PowerPoint</Application>
  <PresentationFormat>Custom</PresentationFormat>
  <Paragraphs>73</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League Spartan</vt:lpstr>
      <vt:lpstr>Arial</vt:lpstr>
      <vt:lpstr>Montserrat Light</vt:lpstr>
      <vt:lpstr>Burgues Script</vt:lpstr>
      <vt:lpstr>Calibri</vt:lpstr>
      <vt:lpstr>Montserrat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&amp; white company business presentation</dc:title>
  <dc:creator>Samson Ibukun Oyinlola</dc:creator>
  <cp:lastModifiedBy>Microsoft account</cp:lastModifiedBy>
  <cp:revision>3</cp:revision>
  <dcterms:created xsi:type="dcterms:W3CDTF">2006-08-16T00:00:00Z</dcterms:created>
  <dcterms:modified xsi:type="dcterms:W3CDTF">2024-12-08T23:01:43Z</dcterms:modified>
  <dc:identifier>DAGYthSaWBw</dc:identifier>
</cp:coreProperties>
</file>